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92" r:id="rId2"/>
    <p:sldId id="294" r:id="rId3"/>
    <p:sldId id="295" r:id="rId4"/>
    <p:sldId id="296" r:id="rId5"/>
    <p:sldId id="297" r:id="rId6"/>
    <p:sldId id="298" r:id="rId7"/>
    <p:sldId id="299" r:id="rId8"/>
    <p:sldId id="300" r:id="rId9"/>
    <p:sldId id="301" r:id="rId10"/>
    <p:sldId id="302" r:id="rId11"/>
    <p:sldId id="303" r:id="rId12"/>
    <p:sldId id="304" r:id="rId13"/>
    <p:sldId id="305" r:id="rId14"/>
    <p:sldId id="306" r:id="rId15"/>
    <p:sldId id="307" r:id="rId16"/>
    <p:sldId id="308" r:id="rId17"/>
    <p:sldId id="309" r:id="rId18"/>
    <p:sldId id="310" r:id="rId19"/>
    <p:sldId id="311" r:id="rId20"/>
    <p:sldId id="312" r:id="rId21"/>
    <p:sldId id="313" r:id="rId22"/>
    <p:sldId id="314" r:id="rId23"/>
    <p:sldId id="315" r:id="rId2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wi Nuriah" initials="DN" lastIdx="1" clrIdx="0">
    <p:extLst>
      <p:ext uri="{19B8F6BF-5375-455C-9EA6-DF929625EA0E}">
        <p15:presenceInfo xmlns:p15="http://schemas.microsoft.com/office/powerpoint/2012/main" userId="a35e9d5f13a387d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E884"/>
    <a:srgbClr val="FCF0DD"/>
    <a:srgbClr val="945200"/>
    <a:srgbClr val="B2685C"/>
    <a:srgbClr val="ECB189"/>
    <a:srgbClr val="D78857"/>
    <a:srgbClr val="2C987E"/>
    <a:srgbClr val="09C7C2"/>
    <a:srgbClr val="1777B9"/>
    <a:srgbClr val="1A86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5699"/>
  </p:normalViewPr>
  <p:slideViewPr>
    <p:cSldViewPr>
      <p:cViewPr varScale="1">
        <p:scale>
          <a:sx n="115" d="100"/>
          <a:sy n="115" d="100"/>
        </p:scale>
        <p:origin x="366" y="8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B66D27-DE06-40B4-BEBB-99905555E750}" type="datetimeFigureOut">
              <a:rPr lang="en-US" smtClean="0"/>
              <a:t>6/12/2023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5B1283-1CAC-4C22-AE27-57A3D24587FD}" type="slidenum">
              <a:rPr lang="en-US" smtClean="0"/>
              <a:t>‹#›</a:t>
            </a:fld>
            <a:endParaRPr lang="en-US"/>
          </a:p>
        </p:txBody>
      </p:sp>
    </p:spTree>
    <p:extLst>
      <p:ext uri="{BB962C8B-B14F-4D97-AF65-F5344CB8AC3E}">
        <p14:creationId xmlns:p14="http://schemas.microsoft.com/office/powerpoint/2010/main" val="4269437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Ganti</a:t>
            </a:r>
            <a:r>
              <a:rPr lang="en-US" dirty="0"/>
              <a:t> </a:t>
            </a:r>
            <a:r>
              <a:rPr lang="en-US" dirty="0" err="1"/>
              <a:t>gambar</a:t>
            </a:r>
            <a:r>
              <a:rPr lang="en-US" dirty="0"/>
              <a:t> cover</a:t>
            </a:r>
            <a:r>
              <a:rPr lang="en-US" baseline="0" dirty="0"/>
              <a:t> </a:t>
            </a:r>
            <a:r>
              <a:rPr lang="en-US" baseline="0" dirty="0" err="1"/>
              <a:t>buku</a:t>
            </a:r>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1</a:t>
            </a:fld>
            <a:endParaRPr lang="en-US"/>
          </a:p>
        </p:txBody>
      </p:sp>
    </p:spTree>
    <p:extLst>
      <p:ext uri="{BB962C8B-B14F-4D97-AF65-F5344CB8AC3E}">
        <p14:creationId xmlns:p14="http://schemas.microsoft.com/office/powerpoint/2010/main" val="1413147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B1283-1CAC-4C22-AE27-57A3D24587FD}" type="slidenum">
              <a:rPr lang="en-US" smtClean="0"/>
              <a:t>2</a:t>
            </a:fld>
            <a:endParaRPr lang="en-US"/>
          </a:p>
        </p:txBody>
      </p:sp>
    </p:spTree>
    <p:extLst>
      <p:ext uri="{BB962C8B-B14F-4D97-AF65-F5344CB8AC3E}">
        <p14:creationId xmlns:p14="http://schemas.microsoft.com/office/powerpoint/2010/main" val="14131478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2" name="Google Shape;92;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extLst>
      <p:ext uri="{BB962C8B-B14F-4D97-AF65-F5344CB8AC3E}">
        <p14:creationId xmlns:p14="http://schemas.microsoft.com/office/powerpoint/2010/main" val="34605844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314451"/>
            <a:ext cx="8229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20EE17-CFAB-4D26-B63C-0014F2997EC4}"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4CEBB-2B45-44E7-9A9C-6831F2A34C7A}" type="slidenum">
              <a:rPr lang="en-US" smtClean="0"/>
              <a:pPr/>
              <a:t>‹#›</a:t>
            </a:fld>
            <a:endParaRPr lang="en-US"/>
          </a:p>
        </p:txBody>
      </p:sp>
    </p:spTree>
    <p:extLst>
      <p:ext uri="{BB962C8B-B14F-4D97-AF65-F5344CB8AC3E}">
        <p14:creationId xmlns:p14="http://schemas.microsoft.com/office/powerpoint/2010/main" val="1937949927"/>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6/12/2023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4.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9.png"/><Relationship Id="rId5" Type="http://schemas.microsoft.com/office/2007/relationships/hdphoto" Target="../media/hdphoto1.wdp"/><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0.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91479" y="1428750"/>
            <a:ext cx="4834962" cy="923322"/>
          </a:xfrm>
          <a:prstGeom prst="rect">
            <a:avLst/>
          </a:prstGeom>
          <a:noFill/>
        </p:spPr>
        <p:txBody>
          <a:bodyPr wrap="none" lIns="91432" tIns="45716" rIns="91432" bIns="45716">
            <a:spAutoFit/>
          </a:bodyPr>
          <a:lstStyle/>
          <a:p>
            <a:pPr algn="ctr"/>
            <a:r>
              <a:rPr lang="id-ID" sz="5400" b="1" noProof="1">
                <a:ln w="0"/>
                <a:solidFill>
                  <a:schemeClr val="tx1">
                    <a:lumMod val="75000"/>
                    <a:lumOff val="25000"/>
                  </a:schemeClr>
                </a:solidFill>
                <a:effectLst>
                  <a:outerShdw blurRad="38100" dist="38100" dir="2700000" algn="tl">
                    <a:srgbClr val="000000">
                      <a:alpha val="43137"/>
                    </a:srgbClr>
                  </a:outerShdw>
                </a:effectLst>
                <a:latin typeface="Bodoni MT Condensed" panose="02070606080606020203" pitchFamily="18" charset="0"/>
                <a:ea typeface="Cambria" pitchFamily="18" charset="0"/>
                <a:cs typeface="Calibri" pitchFamily="34" charset="0"/>
              </a:rPr>
              <a:t>Media Pembelajaran</a:t>
            </a:r>
          </a:p>
        </p:txBody>
      </p:sp>
      <p:sp>
        <p:nvSpPr>
          <p:cNvPr id="6" name="Rectangle 5"/>
          <p:cNvSpPr/>
          <p:nvPr/>
        </p:nvSpPr>
        <p:spPr>
          <a:xfrm>
            <a:off x="579121" y="2394295"/>
            <a:ext cx="5059679" cy="1138765"/>
          </a:xfrm>
          <a:prstGeom prst="rect">
            <a:avLst/>
          </a:prstGeom>
          <a:noFill/>
        </p:spPr>
        <p:txBody>
          <a:bodyPr wrap="square" lIns="91432" tIns="45716" rIns="91432" bIns="45716">
            <a:spAutoFit/>
          </a:bodyPr>
          <a:lstStyle/>
          <a:p>
            <a:pPr algn="ctr"/>
            <a:r>
              <a:rPr lang="id-ID" sz="40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rPr>
              <a:t>Ekonomi</a:t>
            </a:r>
            <a:endParaRPr lang="id-ID" sz="66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endParaRPr>
          </a:p>
          <a:p>
            <a:pPr algn="ctr"/>
            <a:r>
              <a:rPr lang="id-ID" sz="28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rPr>
              <a:t>untuk SMA/MA Kelas </a:t>
            </a:r>
            <a:r>
              <a:rPr lang="en-US" sz="28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rPr>
              <a:t>XI</a:t>
            </a:r>
            <a:endParaRPr lang="id-ID" sz="2800" b="1" noProof="1">
              <a:ln w="0"/>
              <a:effectLst>
                <a:outerShdw blurRad="38100" dist="19050" dir="2700000" algn="tl" rotWithShape="0">
                  <a:schemeClr val="dk1">
                    <a:alpha val="40000"/>
                  </a:schemeClr>
                </a:outerShdw>
              </a:effectLst>
              <a:latin typeface="Candara Light" panose="020E0502030303020204" pitchFamily="34" charset="0"/>
              <a:ea typeface="Batang" pitchFamily="18" charset="-127"/>
              <a:cs typeface="Courier New" panose="02070309020205020404" pitchFamily="49" charset="0"/>
            </a:endParaRPr>
          </a:p>
        </p:txBody>
      </p:sp>
      <p:cxnSp>
        <p:nvCxnSpPr>
          <p:cNvPr id="7" name="Straight Connector 6"/>
          <p:cNvCxnSpPr/>
          <p:nvPr/>
        </p:nvCxnSpPr>
        <p:spPr>
          <a:xfrm>
            <a:off x="502920" y="2343150"/>
            <a:ext cx="5212080" cy="0"/>
          </a:xfrm>
          <a:prstGeom prst="line">
            <a:avLst/>
          </a:prstGeom>
          <a:ln w="57150"/>
        </p:spPr>
        <p:style>
          <a:lnRef idx="3">
            <a:schemeClr val="dk1"/>
          </a:lnRef>
          <a:fillRef idx="0">
            <a:schemeClr val="dk1"/>
          </a:fillRef>
          <a:effectRef idx="2">
            <a:schemeClr val="dk1"/>
          </a:effectRef>
          <a:fontRef idx="minor">
            <a:schemeClr val="tx1"/>
          </a:fontRef>
        </p:style>
      </p:cxnSp>
      <p:pic>
        <p:nvPicPr>
          <p:cNvPr id="102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rot="297755">
            <a:off x="5925714" y="566571"/>
            <a:ext cx="2416148" cy="3553159"/>
          </a:xfrm>
          <a:prstGeom prst="rect">
            <a:avLst/>
          </a:prstGeom>
          <a:ln>
            <a:noFill/>
          </a:ln>
          <a:effectLst>
            <a:outerShdw blurRad="76200" dist="76200" dir="20400000" sx="102000" sy="102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0" y="4302125"/>
            <a:ext cx="9144000" cy="841375"/>
            <a:chOff x="0" y="4302125"/>
            <a:chExt cx="9144000" cy="841375"/>
          </a:xfrm>
        </p:grpSpPr>
        <p:grpSp>
          <p:nvGrpSpPr>
            <p:cNvPr id="2" name="Group 1"/>
            <p:cNvGrpSpPr/>
            <p:nvPr/>
          </p:nvGrpSpPr>
          <p:grpSpPr>
            <a:xfrm>
              <a:off x="0" y="4302125"/>
              <a:ext cx="9144000" cy="841375"/>
              <a:chOff x="0" y="4302125"/>
              <a:chExt cx="9144000" cy="841375"/>
            </a:xfrm>
          </p:grpSpPr>
          <p:grpSp>
            <p:nvGrpSpPr>
              <p:cNvPr id="10" name="Group 9"/>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9"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2" name="Picture 11"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3" name="Rectangle 2"/>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Tree>
    <p:extLst>
      <p:ext uri="{BB962C8B-B14F-4D97-AF65-F5344CB8AC3E}">
        <p14:creationId xmlns:p14="http://schemas.microsoft.com/office/powerpoint/2010/main" val="137722438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p:tgtEl>
                                          <p:spTgt spid="5"/>
                                        </p:tgtEl>
                                        <p:attrNameLst>
                                          <p:attrName>ppt_x</p:attrName>
                                        </p:attrNameLst>
                                      </p:cBhvr>
                                      <p:tavLst>
                                        <p:tav tm="0">
                                          <p:val>
                                            <p:strVal val="#ppt_x+#ppt_w*1.125000"/>
                                          </p:val>
                                        </p:tav>
                                        <p:tav tm="100000">
                                          <p:val>
                                            <p:strVal val="#ppt_x"/>
                                          </p:val>
                                        </p:tav>
                                      </p:tavLst>
                                    </p:anim>
                                    <p:animEffect transition="in" filter="wipe(left)">
                                      <p:cBhvr>
                                        <p:cTn id="8" dur="750"/>
                                        <p:tgtEl>
                                          <p:spTgt spid="5"/>
                                        </p:tgtEl>
                                      </p:cBhvr>
                                    </p:animEffect>
                                  </p:childTnLst>
                                </p:cTn>
                              </p:par>
                              <p:par>
                                <p:cTn id="9" presetID="22" presetClass="entr" presetSubtype="8" fill="hold" nodeType="withEffect">
                                  <p:stCondLst>
                                    <p:cond delay="20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50" presetClass="entr" presetSubtype="0" decel="100000" fill="hold" grpId="0" nodeType="withEffect">
                                  <p:stCondLst>
                                    <p:cond delay="275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3"/>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par>
                                <p:cTn id="17" presetID="18" presetClass="entr" presetSubtype="12" fill="hold" nodeType="withEffect">
                                  <p:stCondLst>
                                    <p:cond delay="3200"/>
                                  </p:stCondLst>
                                  <p:childTnLst>
                                    <p:set>
                                      <p:cBhvr>
                                        <p:cTn id="18" dur="1" fill="hold">
                                          <p:stCondLst>
                                            <p:cond delay="0"/>
                                          </p:stCondLst>
                                        </p:cTn>
                                        <p:tgtEl>
                                          <p:spTgt spid="1026"/>
                                        </p:tgtEl>
                                        <p:attrNameLst>
                                          <p:attrName>style.visibility</p:attrName>
                                        </p:attrNameLst>
                                      </p:cBhvr>
                                      <p:to>
                                        <p:strVal val="visible"/>
                                      </p:to>
                                    </p:set>
                                    <p:animEffect transition="in" filter="strips(downLeft)">
                                      <p:cBhvr>
                                        <p:cTn id="19" dur="125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icture 17" descr="A picture containing clipart, cartoon&#10;&#10;Description automatically generated">
            <a:extLst>
              <a:ext uri="{FF2B5EF4-FFF2-40B4-BE49-F238E27FC236}">
                <a16:creationId xmlns:a16="http://schemas.microsoft.com/office/drawing/2014/main" id="{9292D5CD-DEF8-556A-139D-582932A7A0E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68556" y="2495550"/>
            <a:ext cx="2586018" cy="2433618"/>
          </a:xfrm>
          <a:prstGeom prst="rect">
            <a:avLst/>
          </a:prstGeom>
        </p:spPr>
      </p:pic>
      <p:grpSp>
        <p:nvGrpSpPr>
          <p:cNvPr id="2" name="Group 1">
            <a:extLst>
              <a:ext uri="{FF2B5EF4-FFF2-40B4-BE49-F238E27FC236}">
                <a16:creationId xmlns:a16="http://schemas.microsoft.com/office/drawing/2014/main" id="{7F378C07-E27B-BDD8-CBE2-912B756FF24E}"/>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B2200D3F-F7B2-B0B1-654E-4E470A0A2EC1}"/>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0A263CC6-E8AB-4E6F-C175-747267D0A0B5}"/>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40051D4E-229A-E61F-8F97-9546A33D97D1}"/>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17C83B10-D14B-248F-9BAC-AA30D2F8E7E2}"/>
                    </a:ext>
                  </a:extLst>
                </p:cNvPr>
                <p:cNvSpPr txBox="1"/>
                <p:nvPr/>
              </p:nvSpPr>
              <p:spPr>
                <a:xfrm>
                  <a:off x="2057400" y="4732407"/>
                  <a:ext cx="5334000" cy="307777"/>
                </a:xfrm>
                <a:prstGeom prst="rect">
                  <a:avLst/>
                </a:prstGeom>
                <a:solidFill>
                  <a:srgbClr val="FFC000"/>
                </a:solidFill>
              </p:spPr>
              <p:txBody>
                <a:bodyPr wrap="square" rtlCol="0">
                  <a:spAutoFit/>
                </a:bodyPr>
                <a:lstStyle/>
                <a:p>
                  <a:r>
                    <a:rPr lang="id-ID" sz="1400" b="1" dirty="0">
                      <a:solidFill>
                        <a:srgbClr val="002060"/>
                      </a:solidFill>
                      <a:latin typeface="Arial" pitchFamily="34" charset="0"/>
                      <a:cs typeface="Arial" pitchFamily="34" charset="0"/>
                    </a:rPr>
                    <a:t>EKONOMI</a:t>
                  </a:r>
                  <a:endParaRPr lang="en-US" sz="14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CF47FA89-08EC-9C44-CEAA-683B28B75D2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9A0A9B90-4E4D-51EF-59EC-9B983E669ED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SMA/MA</a:t>
              </a:r>
            </a:p>
          </p:txBody>
        </p:sp>
      </p:grpSp>
      <p:sp>
        <p:nvSpPr>
          <p:cNvPr id="9" name="Google Shape;2260;p38">
            <a:extLst>
              <a:ext uri="{FF2B5EF4-FFF2-40B4-BE49-F238E27FC236}">
                <a16:creationId xmlns:a16="http://schemas.microsoft.com/office/drawing/2014/main" id="{49786275-7DB4-CAAD-D88B-3A65AF525C46}"/>
              </a:ext>
            </a:extLst>
          </p:cNvPr>
          <p:cNvSpPr txBox="1">
            <a:spLocks/>
          </p:cNvSpPr>
          <p:nvPr/>
        </p:nvSpPr>
        <p:spPr>
          <a:xfrm>
            <a:off x="66668" y="92117"/>
            <a:ext cx="1154300"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04</a:t>
            </a:r>
          </a:p>
        </p:txBody>
      </p:sp>
      <p:sp>
        <p:nvSpPr>
          <p:cNvPr id="10" name="Google Shape;2259;p38">
            <a:extLst>
              <a:ext uri="{FF2B5EF4-FFF2-40B4-BE49-F238E27FC236}">
                <a16:creationId xmlns:a16="http://schemas.microsoft.com/office/drawing/2014/main" id="{66E9C533-87C6-5E46-43F0-F78314A43326}"/>
              </a:ext>
            </a:extLst>
          </p:cNvPr>
          <p:cNvSpPr txBox="1">
            <a:spLocks/>
          </p:cNvSpPr>
          <p:nvPr/>
        </p:nvSpPr>
        <p:spPr>
          <a:xfrm>
            <a:off x="763772" y="130217"/>
            <a:ext cx="7374986"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Upaya</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Meningkatkan</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Kualitas</a:t>
            </a:r>
            <a:r>
              <a:rPr lang="en-US" sz="1800" dirty="0">
                <a:solidFill>
                  <a:srgbClr val="002060"/>
                </a:solidFill>
                <a:latin typeface="Hiragino Kaku Gothic StdN W8" panose="020B0800000000000000" pitchFamily="34" charset="-128"/>
                <a:ea typeface="Hiragino Kaku Gothic StdN W8" panose="020B0800000000000000" pitchFamily="34" charset="-128"/>
              </a:rPr>
              <a:t> Tenaga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Kerja</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1" name="TextBox 10">
            <a:extLst>
              <a:ext uri="{FF2B5EF4-FFF2-40B4-BE49-F238E27FC236}">
                <a16:creationId xmlns:a16="http://schemas.microsoft.com/office/drawing/2014/main" id="{66DC9185-3D26-3120-417A-B07295556B5A}"/>
              </a:ext>
            </a:extLst>
          </p:cNvPr>
          <p:cNvSpPr txBox="1"/>
          <p:nvPr/>
        </p:nvSpPr>
        <p:spPr>
          <a:xfrm>
            <a:off x="754806" y="511217"/>
            <a:ext cx="7931994" cy="954107"/>
          </a:xfrm>
          <a:prstGeom prst="rect">
            <a:avLst/>
          </a:prstGeom>
          <a:noFill/>
        </p:spPr>
        <p:txBody>
          <a:bodyPr wrap="square" rtlCol="0">
            <a:spAutoFit/>
          </a:bodyPr>
          <a:lstStyle/>
          <a:p>
            <a:pPr algn="just"/>
            <a:r>
              <a:rPr lang="id-ID" sz="1400" dirty="0">
                <a:latin typeface="Quire Sans Light" panose="020B0302040400020003" pitchFamily="34" charset="0"/>
              </a:rPr>
              <a:t>Diperlukan usaha bersama untuk menciptakan iklim yang mendukung perluasan lapangan kerja, meningkatkan kualitas dan produktivitas tenaga kerja, serta meningkatkan kesejahteraan tenaga kerja. Oleh karena itu, perlu ada usaha meningkatkan mutu tenaga kerja dari pihak pemerintah, swasta, maupun individu.</a:t>
            </a:r>
          </a:p>
        </p:txBody>
      </p:sp>
      <p:sp>
        <p:nvSpPr>
          <p:cNvPr id="12" name="TextBox 11">
            <a:extLst>
              <a:ext uri="{FF2B5EF4-FFF2-40B4-BE49-F238E27FC236}">
                <a16:creationId xmlns:a16="http://schemas.microsoft.com/office/drawing/2014/main" id="{571F6BCF-6EC1-2990-294E-7A01AC2EDBB9}"/>
              </a:ext>
            </a:extLst>
          </p:cNvPr>
          <p:cNvSpPr txBox="1"/>
          <p:nvPr/>
        </p:nvSpPr>
        <p:spPr>
          <a:xfrm>
            <a:off x="833719" y="1504355"/>
            <a:ext cx="3738281" cy="1292662"/>
          </a:xfrm>
          <a:prstGeom prst="rect">
            <a:avLst/>
          </a:prstGeom>
          <a:solidFill>
            <a:srgbClr val="FCF0DD"/>
          </a:solidFill>
        </p:spPr>
        <p:txBody>
          <a:bodyPr wrap="square" rtlCol="0">
            <a:spAutoFit/>
          </a:bodyPr>
          <a:lstStyle/>
          <a:p>
            <a:pPr marL="342900" indent="-342900" algn="just">
              <a:buFont typeface="+mj-lt"/>
              <a:buAutoNum type="alphaLcPeriod"/>
            </a:pPr>
            <a:r>
              <a:rPr lang="id-ID" sz="1300" dirty="0">
                <a:latin typeface="Quire Sans Light" panose="020B0302040400020003" pitchFamily="34" charset="0"/>
              </a:rPr>
              <a:t>Pemerintah. Upaya pemerintah antara lain dengan mendirikan berbagai pusat latihan kerja yang disertai dengan usaha peningkatan mutu sekolah kejuruan, penciptaan kondisi kondusif bagi penanaman modal, transmigrasi, dan keluarga berencana.</a:t>
            </a:r>
          </a:p>
        </p:txBody>
      </p:sp>
      <p:sp>
        <p:nvSpPr>
          <p:cNvPr id="13" name="TextBox 12">
            <a:extLst>
              <a:ext uri="{FF2B5EF4-FFF2-40B4-BE49-F238E27FC236}">
                <a16:creationId xmlns:a16="http://schemas.microsoft.com/office/drawing/2014/main" id="{9B7E4237-DEF7-42CC-3630-1B0CF7183706}"/>
              </a:ext>
            </a:extLst>
          </p:cNvPr>
          <p:cNvSpPr txBox="1"/>
          <p:nvPr/>
        </p:nvSpPr>
        <p:spPr>
          <a:xfrm>
            <a:off x="833719" y="3070243"/>
            <a:ext cx="3738282" cy="1092607"/>
          </a:xfrm>
          <a:prstGeom prst="rect">
            <a:avLst/>
          </a:prstGeom>
          <a:solidFill>
            <a:srgbClr val="FCF0DD"/>
          </a:solidFill>
        </p:spPr>
        <p:txBody>
          <a:bodyPr wrap="square" rtlCol="0">
            <a:spAutoFit/>
          </a:bodyPr>
          <a:lstStyle/>
          <a:p>
            <a:pPr marL="342900" indent="-342900" algn="just">
              <a:buFont typeface="+mj-lt"/>
              <a:buAutoNum type="alphaLcPeriod" startAt="2"/>
            </a:pPr>
            <a:r>
              <a:rPr lang="id-ID" sz="1300" dirty="0">
                <a:latin typeface="Quire Sans Light" panose="020B0302040400020003" pitchFamily="34" charset="0"/>
                <a:cs typeface="Quire Sans" panose="020B0502040400020003" pitchFamily="34" charset="0"/>
              </a:rPr>
              <a:t>Pihak Swasta (Perusahaan). Perusahaan melakukan kerja sama dengan sekolah atau kampus dalam menyediakan kesempatan bagi para siswa dan </a:t>
            </a:r>
            <a:r>
              <a:rPr lang="id-ID" sz="1300" dirty="0" err="1">
                <a:latin typeface="Quire Sans Light" panose="020B0302040400020003" pitchFamily="34" charset="0"/>
                <a:cs typeface="Quire Sans" panose="020B0502040400020003" pitchFamily="34" charset="0"/>
              </a:rPr>
              <a:t>mahasiwa</a:t>
            </a:r>
            <a:r>
              <a:rPr lang="id-ID" sz="1300" dirty="0">
                <a:latin typeface="Quire Sans Light" panose="020B0302040400020003" pitchFamily="34" charset="0"/>
                <a:cs typeface="Quire Sans" panose="020B0502040400020003" pitchFamily="34" charset="0"/>
              </a:rPr>
              <a:t> untuk praktik kerja atau magang. </a:t>
            </a:r>
          </a:p>
        </p:txBody>
      </p:sp>
      <p:sp>
        <p:nvSpPr>
          <p:cNvPr id="14" name="TextBox 13">
            <a:extLst>
              <a:ext uri="{FF2B5EF4-FFF2-40B4-BE49-F238E27FC236}">
                <a16:creationId xmlns:a16="http://schemas.microsoft.com/office/drawing/2014/main" id="{1FC54DAE-09B9-F449-332D-0C364BB1CCB4}"/>
              </a:ext>
            </a:extLst>
          </p:cNvPr>
          <p:cNvSpPr txBox="1"/>
          <p:nvPr/>
        </p:nvSpPr>
        <p:spPr>
          <a:xfrm>
            <a:off x="4862623" y="1504355"/>
            <a:ext cx="3810000" cy="1092607"/>
          </a:xfrm>
          <a:prstGeom prst="rect">
            <a:avLst/>
          </a:prstGeom>
          <a:solidFill>
            <a:srgbClr val="FCF0DD"/>
          </a:solidFill>
        </p:spPr>
        <p:txBody>
          <a:bodyPr wrap="square" rtlCol="0">
            <a:spAutoFit/>
          </a:bodyPr>
          <a:lstStyle/>
          <a:p>
            <a:pPr marL="342900" indent="-342900" algn="just">
              <a:buFont typeface="+mj-lt"/>
              <a:buAutoNum type="alphaLcPeriod" startAt="3"/>
            </a:pPr>
            <a:r>
              <a:rPr lang="id-ID" sz="1300" dirty="0">
                <a:latin typeface="Quire Sans Light" panose="020B0302040400020003" pitchFamily="34" charset="0"/>
                <a:cs typeface="Quire Sans" panose="020B0502040400020003" pitchFamily="34" charset="0"/>
              </a:rPr>
              <a:t>Individu. Beberapa langkah yang dapat dilakukan oleh setiap individu dalam meningkatkan mutu diri, yaitu membekali diri dengan pengetahuan dan keterampilan, serta menanamkan jiwa wirausaha.</a:t>
            </a:r>
          </a:p>
        </p:txBody>
      </p:sp>
    </p:spTree>
    <p:extLst>
      <p:ext uri="{BB962C8B-B14F-4D97-AF65-F5344CB8AC3E}">
        <p14:creationId xmlns:p14="http://schemas.microsoft.com/office/powerpoint/2010/main" val="1660654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E0E6DBF-5FFB-7424-5EB2-4069E85DDD31}"/>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54F9302-42F4-6573-7FA6-C5A00795F7C5}"/>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B594AE3D-33AF-D58E-A0E3-E9F24D5CAB6B}"/>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75E34C0B-DD0E-476C-352D-8338F34BA29F}"/>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30F62384-AE8D-0A28-7B2D-CE6EF6081D34}"/>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182DD146-1D56-6859-98F1-30CA2D7A8B7E}"/>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197DD24F-F631-146C-153D-3670732956C5}"/>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10" name="Picture 9" descr="A picture containing cartoon, clipart, graphics&#10;&#10;Description automatically generated">
            <a:extLst>
              <a:ext uri="{FF2B5EF4-FFF2-40B4-BE49-F238E27FC236}">
                <a16:creationId xmlns:a16="http://schemas.microsoft.com/office/drawing/2014/main" id="{752E9AE4-3AE0-9BA8-0A5E-A370322317A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371600" y="1009650"/>
            <a:ext cx="3124200" cy="3124200"/>
          </a:xfrm>
          <a:prstGeom prst="rect">
            <a:avLst/>
          </a:prstGeom>
        </p:spPr>
      </p:pic>
      <p:sp>
        <p:nvSpPr>
          <p:cNvPr id="11" name="TextBox 10">
            <a:extLst>
              <a:ext uri="{FF2B5EF4-FFF2-40B4-BE49-F238E27FC236}">
                <a16:creationId xmlns:a16="http://schemas.microsoft.com/office/drawing/2014/main" id="{B76B8E17-5BF5-D0A4-2F2B-67D19E255C59}"/>
              </a:ext>
            </a:extLst>
          </p:cNvPr>
          <p:cNvSpPr txBox="1"/>
          <p:nvPr/>
        </p:nvSpPr>
        <p:spPr>
          <a:xfrm>
            <a:off x="5410200" y="2110085"/>
            <a:ext cx="3276600" cy="461665"/>
          </a:xfrm>
          <a:prstGeom prst="rect">
            <a:avLst/>
          </a:prstGeom>
          <a:noFill/>
        </p:spPr>
        <p:txBody>
          <a:bodyPr wrap="square" rtlCol="0">
            <a:spAutoFit/>
          </a:bodyPr>
          <a:lstStyle/>
          <a:p>
            <a:r>
              <a:rPr lang="id-ID" sz="2400" dirty="0" err="1">
                <a:solidFill>
                  <a:srgbClr val="0070C0"/>
                </a:solidFill>
                <a:latin typeface="Hiragino Kaku Gothic StdN W8" panose="020B0800000000000000" pitchFamily="34" charset="-128"/>
                <a:ea typeface="Hiragino Kaku Gothic StdN W8" panose="020B0800000000000000" pitchFamily="34" charset="-128"/>
              </a:rPr>
              <a:t>B</a:t>
            </a:r>
            <a:r>
              <a:rPr lang="id-ID" sz="2400" dirty="0">
                <a:solidFill>
                  <a:srgbClr val="0070C0"/>
                </a:solidFill>
                <a:latin typeface="Hiragino Kaku Gothic StdN W8" panose="020B0800000000000000" pitchFamily="34" charset="-128"/>
                <a:ea typeface="Hiragino Kaku Gothic StdN W8" panose="020B0800000000000000" pitchFamily="34" charset="-128"/>
              </a:rPr>
              <a:t>. Sistem Upah</a:t>
            </a:r>
          </a:p>
        </p:txBody>
      </p:sp>
    </p:spTree>
    <p:extLst>
      <p:ext uri="{BB962C8B-B14F-4D97-AF65-F5344CB8AC3E}">
        <p14:creationId xmlns:p14="http://schemas.microsoft.com/office/powerpoint/2010/main" val="25666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descr="A calculator and paper and coins&#10;&#10;Description automatically generated with low confidence">
            <a:extLst>
              <a:ext uri="{FF2B5EF4-FFF2-40B4-BE49-F238E27FC236}">
                <a16:creationId xmlns:a16="http://schemas.microsoft.com/office/drawing/2014/main" id="{E4DADA6F-B465-1FE8-1A63-900AF53DCA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34000" y="922476"/>
            <a:ext cx="3133597" cy="3133597"/>
          </a:xfrm>
          <a:prstGeom prst="rect">
            <a:avLst/>
          </a:prstGeom>
        </p:spPr>
      </p:pic>
      <p:grpSp>
        <p:nvGrpSpPr>
          <p:cNvPr id="2" name="Group 1">
            <a:extLst>
              <a:ext uri="{FF2B5EF4-FFF2-40B4-BE49-F238E27FC236}">
                <a16:creationId xmlns:a16="http://schemas.microsoft.com/office/drawing/2014/main" id="{82111A58-67B8-428E-2287-EC7709954883}"/>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EB827916-F770-7E0E-C5F7-D790A2C9AF32}"/>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3E4CDCD8-FE7F-7C43-546E-DB567D5EA79D}"/>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F16A4B70-D6C0-2216-A5DC-456BCDEE1193}"/>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38BEDBC8-F76B-FED1-5FE0-E6206CCEDA3B}"/>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0A03EE2B-1078-6ABB-A3CB-E4A45CE95182}"/>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B01E431A-F7F4-F887-32FF-BDEEF8AF7503}"/>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30" name="Google Shape;1480;p30">
            <a:extLst>
              <a:ext uri="{FF2B5EF4-FFF2-40B4-BE49-F238E27FC236}">
                <a16:creationId xmlns:a16="http://schemas.microsoft.com/office/drawing/2014/main" id="{01BB3BCB-7797-E94D-98C5-46C4D5A14EF7}"/>
              </a:ext>
            </a:extLst>
          </p:cNvPr>
          <p:cNvSpPr/>
          <p:nvPr/>
        </p:nvSpPr>
        <p:spPr>
          <a:xfrm>
            <a:off x="1524001" y="526978"/>
            <a:ext cx="4572000" cy="2678222"/>
          </a:xfrm>
          <a:prstGeom prst="roundRect">
            <a:avLst>
              <a:gd name="adj" fmla="val 5289"/>
            </a:avLst>
          </a:prstGeom>
          <a:solidFill>
            <a:srgbClr val="B2685C"/>
          </a:solidFill>
          <a:ln>
            <a:noFill/>
          </a:ln>
        </p:spPr>
        <p:txBody>
          <a:bodyPr spcFirstLastPara="1" wrap="square" lIns="91425" tIns="91425" rIns="91425" bIns="91425" anchor="ctr" anchorCtr="0">
            <a:noAutofit/>
          </a:bodyPr>
          <a:lstStyle/>
          <a:p>
            <a:pPr algn="just"/>
            <a:r>
              <a:rPr lang="en-US" sz="1400" dirty="0" err="1">
                <a:solidFill>
                  <a:schemeClr val="bg1"/>
                </a:solidFill>
                <a:effectLst/>
                <a:latin typeface="Quire Sans Light" panose="020B0302040400020003" pitchFamily="34" charset="0"/>
                <a:ea typeface="Hiragino Kaku Gothic StdN W8" panose="020B0800000000000000" pitchFamily="34" charset="-128"/>
              </a:rPr>
              <a:t>Menurut</a:t>
            </a:r>
            <a:r>
              <a:rPr lang="en-US" sz="1400" dirty="0">
                <a:solidFill>
                  <a:schemeClr val="bg1"/>
                </a:solidFill>
                <a:effectLst/>
                <a:latin typeface="Quire Sans Light" panose="020B0302040400020003" pitchFamily="34" charset="0"/>
                <a:ea typeface="Hiragino Kaku Gothic StdN W8" panose="020B0800000000000000" pitchFamily="34" charset="-128"/>
              </a:rPr>
              <a:t> PP RI No. 36 </a:t>
            </a:r>
            <a:r>
              <a:rPr lang="en-US" sz="1400" dirty="0" err="1">
                <a:solidFill>
                  <a:schemeClr val="bg1"/>
                </a:solidFill>
                <a:effectLst/>
                <a:latin typeface="Quire Sans Light" panose="020B0302040400020003" pitchFamily="34" charset="0"/>
                <a:ea typeface="Hiragino Kaku Gothic StdN W8" panose="020B0800000000000000" pitchFamily="34" charset="-128"/>
              </a:rPr>
              <a:t>Tahun</a:t>
            </a:r>
            <a:r>
              <a:rPr lang="en-US" sz="1400" dirty="0">
                <a:solidFill>
                  <a:schemeClr val="bg1"/>
                </a:solidFill>
                <a:effectLst/>
                <a:latin typeface="Quire Sans Light" panose="020B0302040400020003" pitchFamily="34" charset="0"/>
                <a:ea typeface="Hiragino Kaku Gothic StdN W8" panose="020B0800000000000000" pitchFamily="34" charset="-128"/>
              </a:rPr>
              <a:t> 2021 </a:t>
            </a:r>
            <a:r>
              <a:rPr lang="en-US" sz="1400" dirty="0" err="1">
                <a:solidFill>
                  <a:schemeClr val="bg1"/>
                </a:solidFill>
                <a:effectLst/>
                <a:latin typeface="Quire Sans Light" panose="020B0302040400020003" pitchFamily="34" charset="0"/>
                <a:ea typeface="Hiragino Kaku Gothic StdN W8" panose="020B0800000000000000" pitchFamily="34" charset="-128"/>
              </a:rPr>
              <a:t>tentang</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Pengupahan</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upah</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adalah</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hak</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pekerja</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atau</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buruh</a:t>
            </a:r>
            <a:r>
              <a:rPr lang="en-US" sz="1400" dirty="0">
                <a:solidFill>
                  <a:schemeClr val="bg1"/>
                </a:solidFill>
                <a:effectLst/>
                <a:latin typeface="Quire Sans Light" panose="020B0302040400020003" pitchFamily="34" charset="0"/>
                <a:ea typeface="Hiragino Kaku Gothic StdN W8" panose="020B0800000000000000" pitchFamily="34" charset="-128"/>
              </a:rPr>
              <a:t> yang </a:t>
            </a:r>
            <a:r>
              <a:rPr lang="en-US" sz="1400" dirty="0" err="1">
                <a:solidFill>
                  <a:schemeClr val="bg1"/>
                </a:solidFill>
                <a:effectLst/>
                <a:latin typeface="Quire Sans Light" panose="020B0302040400020003" pitchFamily="34" charset="0"/>
                <a:ea typeface="Hiragino Kaku Gothic StdN W8" panose="020B0800000000000000" pitchFamily="34" charset="-128"/>
              </a:rPr>
              <a:t>diterima</a:t>
            </a:r>
            <a:r>
              <a:rPr lang="en-US" sz="1400" dirty="0">
                <a:solidFill>
                  <a:schemeClr val="bg1"/>
                </a:solidFill>
                <a:effectLst/>
                <a:latin typeface="Quire Sans Light" panose="020B0302040400020003" pitchFamily="34" charset="0"/>
                <a:ea typeface="Hiragino Kaku Gothic StdN W8" panose="020B0800000000000000" pitchFamily="34" charset="-128"/>
              </a:rPr>
              <a:t> dan </a:t>
            </a:r>
            <a:r>
              <a:rPr lang="en-US" sz="1400" dirty="0" err="1">
                <a:solidFill>
                  <a:schemeClr val="bg1"/>
                </a:solidFill>
                <a:effectLst/>
                <a:latin typeface="Quire Sans Light" panose="020B0302040400020003" pitchFamily="34" charset="0"/>
                <a:ea typeface="Hiragino Kaku Gothic StdN W8" panose="020B0800000000000000" pitchFamily="34" charset="-128"/>
              </a:rPr>
              <a:t>dinyatakan</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dalam</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bentuk</a:t>
            </a:r>
            <a:r>
              <a:rPr lang="en-US" sz="1400" dirty="0">
                <a:solidFill>
                  <a:schemeClr val="bg1"/>
                </a:solidFill>
                <a:effectLst/>
                <a:latin typeface="Quire Sans Light" panose="020B0302040400020003" pitchFamily="34" charset="0"/>
                <a:ea typeface="Hiragino Kaku Gothic StdN W8" panose="020B0800000000000000" pitchFamily="34" charset="-128"/>
              </a:rPr>
              <a:t> uang </a:t>
            </a:r>
            <a:r>
              <a:rPr lang="en-US" sz="1400" dirty="0" err="1">
                <a:solidFill>
                  <a:schemeClr val="bg1"/>
                </a:solidFill>
                <a:effectLst/>
                <a:latin typeface="Quire Sans Light" panose="020B0302040400020003" pitchFamily="34" charset="0"/>
                <a:ea typeface="Hiragino Kaku Gothic StdN W8" panose="020B0800000000000000" pitchFamily="34" charset="-128"/>
              </a:rPr>
              <a:t>sebagai</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imbalan</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dari</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pengusaha</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atau</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pemberi</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kerja</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kepada</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pekerja</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atau</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buruh</a:t>
            </a:r>
            <a:r>
              <a:rPr lang="en-US" sz="1400" dirty="0">
                <a:solidFill>
                  <a:schemeClr val="bg1"/>
                </a:solidFill>
                <a:effectLst/>
                <a:latin typeface="Quire Sans Light" panose="020B0302040400020003" pitchFamily="34" charset="0"/>
                <a:ea typeface="Hiragino Kaku Gothic StdN W8" panose="020B0800000000000000" pitchFamily="34" charset="-128"/>
              </a:rPr>
              <a:t> yang </a:t>
            </a:r>
            <a:r>
              <a:rPr lang="en-US" sz="1400" dirty="0" err="1">
                <a:solidFill>
                  <a:schemeClr val="bg1"/>
                </a:solidFill>
                <a:effectLst/>
                <a:latin typeface="Quire Sans Light" panose="020B0302040400020003" pitchFamily="34" charset="0"/>
                <a:ea typeface="Hiragino Kaku Gothic StdN W8" panose="020B0800000000000000" pitchFamily="34" charset="-128"/>
              </a:rPr>
              <a:t>ditetapkan</a:t>
            </a:r>
            <a:r>
              <a:rPr lang="en-US" sz="1400" dirty="0">
                <a:solidFill>
                  <a:schemeClr val="bg1"/>
                </a:solidFill>
                <a:effectLst/>
                <a:latin typeface="Quire Sans Light" panose="020B0302040400020003" pitchFamily="34" charset="0"/>
                <a:ea typeface="Hiragino Kaku Gothic StdN W8" panose="020B0800000000000000" pitchFamily="34" charset="-128"/>
              </a:rPr>
              <a:t> dan </a:t>
            </a:r>
            <a:r>
              <a:rPr lang="en-US" sz="1400" dirty="0" err="1">
                <a:solidFill>
                  <a:schemeClr val="bg1"/>
                </a:solidFill>
                <a:effectLst/>
                <a:latin typeface="Quire Sans Light" panose="020B0302040400020003" pitchFamily="34" charset="0"/>
                <a:ea typeface="Hiragino Kaku Gothic StdN W8" panose="020B0800000000000000" pitchFamily="34" charset="-128"/>
              </a:rPr>
              <a:t>dibayarkan</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menurut</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suatu</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perjanjuan</a:t>
            </a:r>
            <a:r>
              <a:rPr lang="en-US" sz="1400" dirty="0">
                <a:solidFill>
                  <a:schemeClr val="bg1"/>
                </a:solidFill>
                <a:effectLst/>
                <a:latin typeface="Quire Sans Light" panose="020B0302040400020003" pitchFamily="34" charset="0"/>
                <a:ea typeface="Hiragino Kaku Gothic StdN W8" panose="020B0800000000000000" pitchFamily="34" charset="-128"/>
              </a:rPr>
              <a:t> </a:t>
            </a:r>
            <a:r>
              <a:rPr lang="en-US" sz="1400" dirty="0" err="1">
                <a:solidFill>
                  <a:schemeClr val="bg1"/>
                </a:solidFill>
                <a:effectLst/>
                <a:latin typeface="Quire Sans Light" panose="020B0302040400020003" pitchFamily="34" charset="0"/>
                <a:ea typeface="Hiragino Kaku Gothic StdN W8" panose="020B0800000000000000" pitchFamily="34" charset="-128"/>
              </a:rPr>
              <a:t>kerja</a:t>
            </a:r>
            <a:r>
              <a:rPr lang="en-US" sz="1400" dirty="0">
                <a:solidFill>
                  <a:schemeClr val="bg1"/>
                </a:solidFill>
                <a:latin typeface="Quire Sans Light" panose="020B0302040400020003" pitchFamily="34" charset="0"/>
                <a:ea typeface="Hiragino Kaku Gothic StdN W8" panose="020B0800000000000000" pitchFamily="34" charset="-128"/>
              </a:rPr>
              <a:t>, </a:t>
            </a:r>
            <a:r>
              <a:rPr lang="en-US" sz="1400" dirty="0" err="1">
                <a:solidFill>
                  <a:schemeClr val="bg1"/>
                </a:solidFill>
                <a:latin typeface="Quire Sans Light" panose="020B0302040400020003" pitchFamily="34" charset="0"/>
                <a:ea typeface="Hiragino Kaku Gothic StdN W8" panose="020B0800000000000000" pitchFamily="34" charset="-128"/>
              </a:rPr>
              <a:t>kesepakatan</a:t>
            </a:r>
            <a:r>
              <a:rPr lang="en-US" sz="1400" dirty="0">
                <a:solidFill>
                  <a:schemeClr val="bg1"/>
                </a:solidFill>
                <a:latin typeface="Quire Sans Light" panose="020B0302040400020003" pitchFamily="34" charset="0"/>
                <a:ea typeface="Hiragino Kaku Gothic StdN W8" panose="020B0800000000000000" pitchFamily="34" charset="-128"/>
              </a:rPr>
              <a:t>, </a:t>
            </a:r>
            <a:r>
              <a:rPr lang="en-US" sz="1400" dirty="0" err="1">
                <a:solidFill>
                  <a:schemeClr val="bg1"/>
                </a:solidFill>
                <a:latin typeface="Quire Sans Light" panose="020B0302040400020003" pitchFamily="34" charset="0"/>
                <a:ea typeface="Hiragino Kaku Gothic StdN W8" panose="020B0800000000000000" pitchFamily="34" charset="-128"/>
              </a:rPr>
              <a:t>atau</a:t>
            </a:r>
            <a:r>
              <a:rPr lang="en-US" sz="1400" dirty="0">
                <a:solidFill>
                  <a:schemeClr val="bg1"/>
                </a:solidFill>
                <a:latin typeface="Quire Sans Light" panose="020B0302040400020003" pitchFamily="34" charset="0"/>
                <a:ea typeface="Hiragino Kaku Gothic StdN W8" panose="020B0800000000000000" pitchFamily="34" charset="-128"/>
              </a:rPr>
              <a:t> </a:t>
            </a:r>
            <a:r>
              <a:rPr lang="en-US" sz="1400" dirty="0" err="1">
                <a:solidFill>
                  <a:schemeClr val="bg1"/>
                </a:solidFill>
                <a:latin typeface="Quire Sans Light" panose="020B0302040400020003" pitchFamily="34" charset="0"/>
                <a:ea typeface="Hiragino Kaku Gothic StdN W8" panose="020B0800000000000000" pitchFamily="34" charset="-128"/>
              </a:rPr>
              <a:t>peraturan</a:t>
            </a:r>
            <a:r>
              <a:rPr lang="en-US" sz="1400" dirty="0">
                <a:solidFill>
                  <a:schemeClr val="bg1"/>
                </a:solidFill>
                <a:latin typeface="Quire Sans Light" panose="020B0302040400020003" pitchFamily="34" charset="0"/>
                <a:ea typeface="Hiragino Kaku Gothic StdN W8" panose="020B0800000000000000" pitchFamily="34" charset="-128"/>
              </a:rPr>
              <a:t> </a:t>
            </a:r>
            <a:r>
              <a:rPr lang="en-US" sz="1400" dirty="0" err="1">
                <a:solidFill>
                  <a:schemeClr val="bg1"/>
                </a:solidFill>
                <a:latin typeface="Quire Sans Light" panose="020B0302040400020003" pitchFamily="34" charset="0"/>
                <a:ea typeface="Hiragino Kaku Gothic StdN W8" panose="020B0800000000000000" pitchFamily="34" charset="-128"/>
              </a:rPr>
              <a:t>perundang-undangan</a:t>
            </a:r>
            <a:r>
              <a:rPr lang="en-US" sz="1400" dirty="0">
                <a:solidFill>
                  <a:schemeClr val="bg1"/>
                </a:solidFill>
                <a:latin typeface="Quire Sans Light" panose="020B0302040400020003" pitchFamily="34" charset="0"/>
                <a:ea typeface="Hiragino Kaku Gothic StdN W8" panose="020B0800000000000000" pitchFamily="34" charset="-128"/>
              </a:rPr>
              <a:t>, </a:t>
            </a:r>
            <a:r>
              <a:rPr lang="en-US" sz="1400" dirty="0" err="1">
                <a:solidFill>
                  <a:schemeClr val="bg1"/>
                </a:solidFill>
                <a:latin typeface="Quire Sans Light" panose="020B0302040400020003" pitchFamily="34" charset="0"/>
                <a:ea typeface="Hiragino Kaku Gothic StdN W8" panose="020B0800000000000000" pitchFamily="34" charset="-128"/>
              </a:rPr>
              <a:t>termasuk</a:t>
            </a:r>
            <a:r>
              <a:rPr lang="en-US" sz="1400" dirty="0">
                <a:solidFill>
                  <a:schemeClr val="bg1"/>
                </a:solidFill>
                <a:latin typeface="Quire Sans Light" panose="020B0302040400020003" pitchFamily="34" charset="0"/>
                <a:ea typeface="Hiragino Kaku Gothic StdN W8" panose="020B0800000000000000" pitchFamily="34" charset="-128"/>
              </a:rPr>
              <a:t> </a:t>
            </a:r>
            <a:r>
              <a:rPr lang="en-US" sz="1400" dirty="0" err="1">
                <a:solidFill>
                  <a:schemeClr val="bg1"/>
                </a:solidFill>
                <a:latin typeface="Quire Sans Light" panose="020B0302040400020003" pitchFamily="34" charset="0"/>
                <a:ea typeface="Hiragino Kaku Gothic StdN W8" panose="020B0800000000000000" pitchFamily="34" charset="-128"/>
              </a:rPr>
              <a:t>tunjangan</a:t>
            </a:r>
            <a:r>
              <a:rPr lang="en-US" sz="1400" dirty="0">
                <a:solidFill>
                  <a:schemeClr val="bg1"/>
                </a:solidFill>
                <a:latin typeface="Quire Sans Light" panose="020B0302040400020003" pitchFamily="34" charset="0"/>
                <a:ea typeface="Hiragino Kaku Gothic StdN W8" panose="020B0800000000000000" pitchFamily="34" charset="-128"/>
              </a:rPr>
              <a:t> </a:t>
            </a:r>
            <a:r>
              <a:rPr lang="en-US" sz="1400" dirty="0" err="1">
                <a:solidFill>
                  <a:schemeClr val="bg1"/>
                </a:solidFill>
                <a:latin typeface="Quire Sans Light" panose="020B0302040400020003" pitchFamily="34" charset="0"/>
                <a:ea typeface="Hiragino Kaku Gothic StdN W8" panose="020B0800000000000000" pitchFamily="34" charset="-128"/>
              </a:rPr>
              <a:t>bagi</a:t>
            </a:r>
            <a:r>
              <a:rPr lang="en-US" sz="1400" dirty="0">
                <a:solidFill>
                  <a:schemeClr val="bg1"/>
                </a:solidFill>
                <a:latin typeface="Quire Sans Light" panose="020B0302040400020003" pitchFamily="34" charset="0"/>
                <a:ea typeface="Hiragino Kaku Gothic StdN W8" panose="020B0800000000000000" pitchFamily="34" charset="-128"/>
              </a:rPr>
              <a:t> </a:t>
            </a:r>
            <a:r>
              <a:rPr lang="en-US" sz="1400" dirty="0" err="1">
                <a:solidFill>
                  <a:schemeClr val="bg1"/>
                </a:solidFill>
                <a:latin typeface="Quire Sans Light" panose="020B0302040400020003" pitchFamily="34" charset="0"/>
                <a:ea typeface="Hiragino Kaku Gothic StdN W8" panose="020B0800000000000000" pitchFamily="34" charset="-128"/>
              </a:rPr>
              <a:t>pekerja</a:t>
            </a:r>
            <a:r>
              <a:rPr lang="en-US" sz="1400" dirty="0">
                <a:solidFill>
                  <a:schemeClr val="bg1"/>
                </a:solidFill>
                <a:latin typeface="Quire Sans Light" panose="020B0302040400020003" pitchFamily="34" charset="0"/>
                <a:ea typeface="Hiragino Kaku Gothic StdN W8" panose="020B0800000000000000" pitchFamily="34" charset="-128"/>
              </a:rPr>
              <a:t> </a:t>
            </a:r>
            <a:r>
              <a:rPr lang="en-US" sz="1400" dirty="0" err="1">
                <a:solidFill>
                  <a:schemeClr val="bg1"/>
                </a:solidFill>
                <a:latin typeface="Quire Sans Light" panose="020B0302040400020003" pitchFamily="34" charset="0"/>
                <a:ea typeface="Hiragino Kaku Gothic StdN W8" panose="020B0800000000000000" pitchFamily="34" charset="-128"/>
              </a:rPr>
              <a:t>atau</a:t>
            </a:r>
            <a:r>
              <a:rPr lang="en-US" sz="1400" dirty="0">
                <a:solidFill>
                  <a:schemeClr val="bg1"/>
                </a:solidFill>
                <a:latin typeface="Quire Sans Light" panose="020B0302040400020003" pitchFamily="34" charset="0"/>
                <a:ea typeface="Hiragino Kaku Gothic StdN W8" panose="020B0800000000000000" pitchFamily="34" charset="-128"/>
              </a:rPr>
              <a:t> </a:t>
            </a:r>
            <a:r>
              <a:rPr lang="en-US" sz="1400" dirty="0" err="1">
                <a:solidFill>
                  <a:schemeClr val="bg1"/>
                </a:solidFill>
                <a:latin typeface="Quire Sans Light" panose="020B0302040400020003" pitchFamily="34" charset="0"/>
                <a:ea typeface="Hiragino Kaku Gothic StdN W8" panose="020B0800000000000000" pitchFamily="34" charset="-128"/>
              </a:rPr>
              <a:t>buruh</a:t>
            </a:r>
            <a:r>
              <a:rPr lang="en-US" sz="1400" dirty="0">
                <a:solidFill>
                  <a:schemeClr val="bg1"/>
                </a:solidFill>
                <a:latin typeface="Quire Sans Light" panose="020B0302040400020003" pitchFamily="34" charset="0"/>
                <a:ea typeface="Hiragino Kaku Gothic StdN W8" panose="020B0800000000000000" pitchFamily="34" charset="-128"/>
              </a:rPr>
              <a:t> dan </a:t>
            </a:r>
            <a:r>
              <a:rPr lang="en-US" sz="1400" dirty="0" err="1">
                <a:solidFill>
                  <a:schemeClr val="bg1"/>
                </a:solidFill>
                <a:latin typeface="Quire Sans Light" panose="020B0302040400020003" pitchFamily="34" charset="0"/>
                <a:ea typeface="Hiragino Kaku Gothic StdN W8" panose="020B0800000000000000" pitchFamily="34" charset="-128"/>
              </a:rPr>
              <a:t>keluarganya</a:t>
            </a:r>
            <a:r>
              <a:rPr lang="en-US" sz="1400" dirty="0">
                <a:solidFill>
                  <a:schemeClr val="bg1"/>
                </a:solidFill>
                <a:latin typeface="Quire Sans Light" panose="020B0302040400020003" pitchFamily="34" charset="0"/>
                <a:ea typeface="Hiragino Kaku Gothic StdN W8" panose="020B0800000000000000" pitchFamily="34" charset="-128"/>
              </a:rPr>
              <a:t> </a:t>
            </a:r>
            <a:r>
              <a:rPr lang="en-US" sz="1400" dirty="0" err="1">
                <a:solidFill>
                  <a:schemeClr val="bg1"/>
                </a:solidFill>
                <a:latin typeface="Quire Sans Light" panose="020B0302040400020003" pitchFamily="34" charset="0"/>
                <a:ea typeface="Hiragino Kaku Gothic StdN W8" panose="020B0800000000000000" pitchFamily="34" charset="-128"/>
              </a:rPr>
              <a:t>atas</a:t>
            </a:r>
            <a:r>
              <a:rPr lang="en-US" sz="1400" dirty="0">
                <a:solidFill>
                  <a:schemeClr val="bg1"/>
                </a:solidFill>
                <a:latin typeface="Quire Sans Light" panose="020B0302040400020003" pitchFamily="34" charset="0"/>
                <a:ea typeface="Hiragino Kaku Gothic StdN W8" panose="020B0800000000000000" pitchFamily="34" charset="-128"/>
              </a:rPr>
              <a:t> </a:t>
            </a:r>
            <a:r>
              <a:rPr lang="en-US" sz="1400" dirty="0" err="1">
                <a:solidFill>
                  <a:schemeClr val="bg1"/>
                </a:solidFill>
                <a:latin typeface="Quire Sans Light" panose="020B0302040400020003" pitchFamily="34" charset="0"/>
                <a:ea typeface="Hiragino Kaku Gothic StdN W8" panose="020B0800000000000000" pitchFamily="34" charset="-128"/>
              </a:rPr>
              <a:t>suatu</a:t>
            </a:r>
            <a:r>
              <a:rPr lang="en-US" sz="1400" dirty="0">
                <a:solidFill>
                  <a:schemeClr val="bg1"/>
                </a:solidFill>
                <a:latin typeface="Quire Sans Light" panose="020B0302040400020003" pitchFamily="34" charset="0"/>
                <a:ea typeface="Hiragino Kaku Gothic StdN W8" panose="020B0800000000000000" pitchFamily="34" charset="-128"/>
              </a:rPr>
              <a:t> </a:t>
            </a:r>
            <a:r>
              <a:rPr lang="en-US" sz="1400" dirty="0" err="1">
                <a:solidFill>
                  <a:schemeClr val="bg1"/>
                </a:solidFill>
                <a:latin typeface="Quire Sans Light" panose="020B0302040400020003" pitchFamily="34" charset="0"/>
                <a:ea typeface="Hiragino Kaku Gothic StdN W8" panose="020B0800000000000000" pitchFamily="34" charset="-128"/>
              </a:rPr>
              <a:t>pekerjaan</a:t>
            </a:r>
            <a:r>
              <a:rPr lang="en-US" sz="1400" dirty="0">
                <a:solidFill>
                  <a:schemeClr val="bg1"/>
                </a:solidFill>
                <a:latin typeface="Quire Sans Light" panose="020B0302040400020003" pitchFamily="34" charset="0"/>
                <a:ea typeface="Hiragino Kaku Gothic StdN W8" panose="020B0800000000000000" pitchFamily="34" charset="-128"/>
              </a:rPr>
              <a:t> dan/</a:t>
            </a:r>
            <a:r>
              <a:rPr lang="en-US" sz="1400" dirty="0" err="1">
                <a:solidFill>
                  <a:schemeClr val="bg1"/>
                </a:solidFill>
                <a:latin typeface="Quire Sans Light" panose="020B0302040400020003" pitchFamily="34" charset="0"/>
                <a:ea typeface="Hiragino Kaku Gothic StdN W8" panose="020B0800000000000000" pitchFamily="34" charset="-128"/>
              </a:rPr>
              <a:t>atau</a:t>
            </a:r>
            <a:r>
              <a:rPr lang="en-US" sz="1400" dirty="0">
                <a:solidFill>
                  <a:schemeClr val="bg1"/>
                </a:solidFill>
                <a:latin typeface="Quire Sans Light" panose="020B0302040400020003" pitchFamily="34" charset="0"/>
                <a:ea typeface="Hiragino Kaku Gothic StdN W8" panose="020B0800000000000000" pitchFamily="34" charset="-128"/>
              </a:rPr>
              <a:t> </a:t>
            </a:r>
            <a:r>
              <a:rPr lang="en-US" sz="1400" dirty="0" err="1">
                <a:solidFill>
                  <a:schemeClr val="bg1"/>
                </a:solidFill>
                <a:latin typeface="Quire Sans Light" panose="020B0302040400020003" pitchFamily="34" charset="0"/>
                <a:ea typeface="Hiragino Kaku Gothic StdN W8" panose="020B0800000000000000" pitchFamily="34" charset="-128"/>
              </a:rPr>
              <a:t>jasa</a:t>
            </a:r>
            <a:r>
              <a:rPr lang="en-US" sz="1400" dirty="0">
                <a:solidFill>
                  <a:schemeClr val="bg1"/>
                </a:solidFill>
                <a:latin typeface="Quire Sans Light" panose="020B0302040400020003" pitchFamily="34" charset="0"/>
                <a:ea typeface="Hiragino Kaku Gothic StdN W8" panose="020B0800000000000000" pitchFamily="34" charset="-128"/>
              </a:rPr>
              <a:t> yang </a:t>
            </a:r>
            <a:r>
              <a:rPr lang="en-US" sz="1400" dirty="0" err="1">
                <a:solidFill>
                  <a:schemeClr val="bg1"/>
                </a:solidFill>
                <a:latin typeface="Quire Sans Light" panose="020B0302040400020003" pitchFamily="34" charset="0"/>
                <a:ea typeface="Hiragino Kaku Gothic StdN W8" panose="020B0800000000000000" pitchFamily="34" charset="-128"/>
              </a:rPr>
              <a:t>telah</a:t>
            </a:r>
            <a:r>
              <a:rPr lang="en-US" sz="1400" dirty="0">
                <a:solidFill>
                  <a:schemeClr val="bg1"/>
                </a:solidFill>
                <a:latin typeface="Quire Sans Light" panose="020B0302040400020003" pitchFamily="34" charset="0"/>
                <a:ea typeface="Hiragino Kaku Gothic StdN W8" panose="020B0800000000000000" pitchFamily="34" charset="-128"/>
              </a:rPr>
              <a:t> </a:t>
            </a:r>
            <a:r>
              <a:rPr lang="en-US" sz="1400" dirty="0" err="1">
                <a:solidFill>
                  <a:schemeClr val="bg1"/>
                </a:solidFill>
                <a:latin typeface="Quire Sans Light" panose="020B0302040400020003" pitchFamily="34" charset="0"/>
                <a:ea typeface="Hiragino Kaku Gothic StdN W8" panose="020B0800000000000000" pitchFamily="34" charset="-128"/>
              </a:rPr>
              <a:t>atau</a:t>
            </a:r>
            <a:r>
              <a:rPr lang="en-US" sz="1400" dirty="0">
                <a:solidFill>
                  <a:schemeClr val="bg1"/>
                </a:solidFill>
                <a:latin typeface="Quire Sans Light" panose="020B0302040400020003" pitchFamily="34" charset="0"/>
                <a:ea typeface="Hiragino Kaku Gothic StdN W8" panose="020B0800000000000000" pitchFamily="34" charset="-128"/>
              </a:rPr>
              <a:t> </a:t>
            </a:r>
            <a:r>
              <a:rPr lang="en-US" sz="1400" dirty="0" err="1">
                <a:solidFill>
                  <a:schemeClr val="bg1"/>
                </a:solidFill>
                <a:latin typeface="Quire Sans Light" panose="020B0302040400020003" pitchFamily="34" charset="0"/>
                <a:ea typeface="Hiragino Kaku Gothic StdN W8" panose="020B0800000000000000" pitchFamily="34" charset="-128"/>
              </a:rPr>
              <a:t>akan</a:t>
            </a:r>
            <a:r>
              <a:rPr lang="en-US" sz="1400" dirty="0">
                <a:solidFill>
                  <a:schemeClr val="bg1"/>
                </a:solidFill>
                <a:latin typeface="Quire Sans Light" panose="020B0302040400020003" pitchFamily="34" charset="0"/>
                <a:ea typeface="Hiragino Kaku Gothic StdN W8" panose="020B0800000000000000" pitchFamily="34" charset="-128"/>
              </a:rPr>
              <a:t> </a:t>
            </a:r>
            <a:r>
              <a:rPr lang="en-US" sz="1400" dirty="0" err="1">
                <a:solidFill>
                  <a:schemeClr val="bg1"/>
                </a:solidFill>
                <a:latin typeface="Quire Sans Light" panose="020B0302040400020003" pitchFamily="34" charset="0"/>
                <a:ea typeface="Hiragino Kaku Gothic StdN W8" panose="020B0800000000000000" pitchFamily="34" charset="-128"/>
              </a:rPr>
              <a:t>dilakukan</a:t>
            </a:r>
            <a:r>
              <a:rPr lang="en-US" sz="1400" dirty="0">
                <a:solidFill>
                  <a:schemeClr val="bg1"/>
                </a:solidFill>
                <a:latin typeface="Quire Sans Light" panose="020B0302040400020003" pitchFamily="34" charset="0"/>
                <a:ea typeface="Hiragino Kaku Gothic StdN W8" panose="020B0800000000000000" pitchFamily="34" charset="-128"/>
              </a:rPr>
              <a:t>.</a:t>
            </a:r>
          </a:p>
        </p:txBody>
      </p:sp>
      <p:sp>
        <p:nvSpPr>
          <p:cNvPr id="31" name="Google Shape;1483;p30">
            <a:extLst>
              <a:ext uri="{FF2B5EF4-FFF2-40B4-BE49-F238E27FC236}">
                <a16:creationId xmlns:a16="http://schemas.microsoft.com/office/drawing/2014/main" id="{3A9BEC27-536C-10EC-A450-179A6F109DFD}"/>
              </a:ext>
            </a:extLst>
          </p:cNvPr>
          <p:cNvSpPr/>
          <p:nvPr/>
        </p:nvSpPr>
        <p:spPr>
          <a:xfrm>
            <a:off x="1973561" y="506954"/>
            <a:ext cx="160214" cy="131964"/>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32" name="Google Shape;1484;p30">
            <a:extLst>
              <a:ext uri="{FF2B5EF4-FFF2-40B4-BE49-F238E27FC236}">
                <a16:creationId xmlns:a16="http://schemas.microsoft.com/office/drawing/2014/main" id="{42C90352-0CDE-36BA-AF3C-990754E0AF1C}"/>
              </a:ext>
            </a:extLst>
          </p:cNvPr>
          <p:cNvSpPr/>
          <p:nvPr/>
        </p:nvSpPr>
        <p:spPr>
          <a:xfrm>
            <a:off x="2017867" y="386025"/>
            <a:ext cx="71779" cy="209043"/>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33" name="Google Shape;1486;p30">
            <a:extLst>
              <a:ext uri="{FF2B5EF4-FFF2-40B4-BE49-F238E27FC236}">
                <a16:creationId xmlns:a16="http://schemas.microsoft.com/office/drawing/2014/main" id="{5039DC24-EA09-A1D4-4D35-D0A1C5F3A896}"/>
              </a:ext>
            </a:extLst>
          </p:cNvPr>
          <p:cNvSpPr/>
          <p:nvPr/>
        </p:nvSpPr>
        <p:spPr>
          <a:xfrm>
            <a:off x="2265388" y="506954"/>
            <a:ext cx="160214" cy="131964"/>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34" name="Google Shape;1487;p30">
            <a:extLst>
              <a:ext uri="{FF2B5EF4-FFF2-40B4-BE49-F238E27FC236}">
                <a16:creationId xmlns:a16="http://schemas.microsoft.com/office/drawing/2014/main" id="{E4956754-618F-318D-0AF7-D005AA6369FC}"/>
              </a:ext>
            </a:extLst>
          </p:cNvPr>
          <p:cNvSpPr/>
          <p:nvPr/>
        </p:nvSpPr>
        <p:spPr>
          <a:xfrm>
            <a:off x="2309694" y="386025"/>
            <a:ext cx="71779" cy="209043"/>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35" name="Google Shape;1489;p30">
            <a:extLst>
              <a:ext uri="{FF2B5EF4-FFF2-40B4-BE49-F238E27FC236}">
                <a16:creationId xmlns:a16="http://schemas.microsoft.com/office/drawing/2014/main" id="{F96FB40F-9E3B-7DFB-BABC-5FC2F995D105}"/>
              </a:ext>
            </a:extLst>
          </p:cNvPr>
          <p:cNvSpPr/>
          <p:nvPr/>
        </p:nvSpPr>
        <p:spPr>
          <a:xfrm>
            <a:off x="2557215" y="506954"/>
            <a:ext cx="160214" cy="131964"/>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36" name="Google Shape;1490;p30">
            <a:extLst>
              <a:ext uri="{FF2B5EF4-FFF2-40B4-BE49-F238E27FC236}">
                <a16:creationId xmlns:a16="http://schemas.microsoft.com/office/drawing/2014/main" id="{06BB602D-0D66-E5A3-3B1B-AA99E20AD3AC}"/>
              </a:ext>
            </a:extLst>
          </p:cNvPr>
          <p:cNvSpPr/>
          <p:nvPr/>
        </p:nvSpPr>
        <p:spPr>
          <a:xfrm>
            <a:off x="2601521" y="386025"/>
            <a:ext cx="71779" cy="209043"/>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37" name="Google Shape;1492;p30">
            <a:extLst>
              <a:ext uri="{FF2B5EF4-FFF2-40B4-BE49-F238E27FC236}">
                <a16:creationId xmlns:a16="http://schemas.microsoft.com/office/drawing/2014/main" id="{EE0B2D3B-F2E6-C9CA-9300-A61B9FBDDF68}"/>
              </a:ext>
            </a:extLst>
          </p:cNvPr>
          <p:cNvSpPr/>
          <p:nvPr/>
        </p:nvSpPr>
        <p:spPr>
          <a:xfrm>
            <a:off x="2849042" y="506954"/>
            <a:ext cx="160214" cy="131964"/>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38" name="Google Shape;1493;p30">
            <a:extLst>
              <a:ext uri="{FF2B5EF4-FFF2-40B4-BE49-F238E27FC236}">
                <a16:creationId xmlns:a16="http://schemas.microsoft.com/office/drawing/2014/main" id="{847BB2AC-FC82-E8CF-B7E0-9BA0B7F6108B}"/>
              </a:ext>
            </a:extLst>
          </p:cNvPr>
          <p:cNvSpPr/>
          <p:nvPr/>
        </p:nvSpPr>
        <p:spPr>
          <a:xfrm>
            <a:off x="2893348" y="386025"/>
            <a:ext cx="71779" cy="209043"/>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39" name="Google Shape;1495;p30">
            <a:extLst>
              <a:ext uri="{FF2B5EF4-FFF2-40B4-BE49-F238E27FC236}">
                <a16:creationId xmlns:a16="http://schemas.microsoft.com/office/drawing/2014/main" id="{4BCF934F-B155-4D15-631F-5A66F3801315}"/>
              </a:ext>
            </a:extLst>
          </p:cNvPr>
          <p:cNvSpPr/>
          <p:nvPr/>
        </p:nvSpPr>
        <p:spPr>
          <a:xfrm>
            <a:off x="3140868" y="506954"/>
            <a:ext cx="160214" cy="131964"/>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40" name="Google Shape;1496;p30">
            <a:extLst>
              <a:ext uri="{FF2B5EF4-FFF2-40B4-BE49-F238E27FC236}">
                <a16:creationId xmlns:a16="http://schemas.microsoft.com/office/drawing/2014/main" id="{94BE44C9-BD9E-113D-ACCC-3901B74C966F}"/>
              </a:ext>
            </a:extLst>
          </p:cNvPr>
          <p:cNvSpPr/>
          <p:nvPr/>
        </p:nvSpPr>
        <p:spPr>
          <a:xfrm>
            <a:off x="3185174" y="386025"/>
            <a:ext cx="71779" cy="209043"/>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41" name="Google Shape;1498;p30">
            <a:extLst>
              <a:ext uri="{FF2B5EF4-FFF2-40B4-BE49-F238E27FC236}">
                <a16:creationId xmlns:a16="http://schemas.microsoft.com/office/drawing/2014/main" id="{A7A1592C-5235-1080-50BE-E47C3FAB19B0}"/>
              </a:ext>
            </a:extLst>
          </p:cNvPr>
          <p:cNvSpPr/>
          <p:nvPr/>
        </p:nvSpPr>
        <p:spPr>
          <a:xfrm>
            <a:off x="3432696" y="506954"/>
            <a:ext cx="160214" cy="131964"/>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42" name="Google Shape;1499;p30">
            <a:extLst>
              <a:ext uri="{FF2B5EF4-FFF2-40B4-BE49-F238E27FC236}">
                <a16:creationId xmlns:a16="http://schemas.microsoft.com/office/drawing/2014/main" id="{A2FF4E29-3960-369B-6B58-241869CEE49A}"/>
              </a:ext>
            </a:extLst>
          </p:cNvPr>
          <p:cNvSpPr/>
          <p:nvPr/>
        </p:nvSpPr>
        <p:spPr>
          <a:xfrm>
            <a:off x="3477002" y="386025"/>
            <a:ext cx="71779" cy="209043"/>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43" name="Google Shape;1501;p30">
            <a:extLst>
              <a:ext uri="{FF2B5EF4-FFF2-40B4-BE49-F238E27FC236}">
                <a16:creationId xmlns:a16="http://schemas.microsoft.com/office/drawing/2014/main" id="{1D0832E4-41B0-DA0C-6D2E-275999E1E9EA}"/>
              </a:ext>
            </a:extLst>
          </p:cNvPr>
          <p:cNvSpPr/>
          <p:nvPr/>
        </p:nvSpPr>
        <p:spPr>
          <a:xfrm>
            <a:off x="3724522" y="506954"/>
            <a:ext cx="160214" cy="131964"/>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44" name="Google Shape;1502;p30">
            <a:extLst>
              <a:ext uri="{FF2B5EF4-FFF2-40B4-BE49-F238E27FC236}">
                <a16:creationId xmlns:a16="http://schemas.microsoft.com/office/drawing/2014/main" id="{A7C7856A-14CE-D9DC-3246-3527E018405E}"/>
              </a:ext>
            </a:extLst>
          </p:cNvPr>
          <p:cNvSpPr/>
          <p:nvPr/>
        </p:nvSpPr>
        <p:spPr>
          <a:xfrm>
            <a:off x="3768828" y="386025"/>
            <a:ext cx="71779" cy="209043"/>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45" name="Google Shape;1504;p30">
            <a:extLst>
              <a:ext uri="{FF2B5EF4-FFF2-40B4-BE49-F238E27FC236}">
                <a16:creationId xmlns:a16="http://schemas.microsoft.com/office/drawing/2014/main" id="{27306493-A157-286F-07F1-7BA0AF0CAB8B}"/>
              </a:ext>
            </a:extLst>
          </p:cNvPr>
          <p:cNvSpPr/>
          <p:nvPr/>
        </p:nvSpPr>
        <p:spPr>
          <a:xfrm>
            <a:off x="4016349" y="506954"/>
            <a:ext cx="160214" cy="131964"/>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46" name="Google Shape;1505;p30">
            <a:extLst>
              <a:ext uri="{FF2B5EF4-FFF2-40B4-BE49-F238E27FC236}">
                <a16:creationId xmlns:a16="http://schemas.microsoft.com/office/drawing/2014/main" id="{78050FA1-6086-BDB9-A634-17CFBBA0D6CC}"/>
              </a:ext>
            </a:extLst>
          </p:cNvPr>
          <p:cNvSpPr/>
          <p:nvPr/>
        </p:nvSpPr>
        <p:spPr>
          <a:xfrm>
            <a:off x="4060655" y="386025"/>
            <a:ext cx="71779" cy="209043"/>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47" name="Google Shape;1507;p30">
            <a:extLst>
              <a:ext uri="{FF2B5EF4-FFF2-40B4-BE49-F238E27FC236}">
                <a16:creationId xmlns:a16="http://schemas.microsoft.com/office/drawing/2014/main" id="{6457B3EE-3F9E-706D-0298-5F658D08AC10}"/>
              </a:ext>
            </a:extLst>
          </p:cNvPr>
          <p:cNvSpPr/>
          <p:nvPr/>
        </p:nvSpPr>
        <p:spPr>
          <a:xfrm>
            <a:off x="4308176" y="506954"/>
            <a:ext cx="160214" cy="131964"/>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48" name="Google Shape;1508;p30">
            <a:extLst>
              <a:ext uri="{FF2B5EF4-FFF2-40B4-BE49-F238E27FC236}">
                <a16:creationId xmlns:a16="http://schemas.microsoft.com/office/drawing/2014/main" id="{6E1CED0C-3182-C19B-01D1-64195BF7C831}"/>
              </a:ext>
            </a:extLst>
          </p:cNvPr>
          <p:cNvSpPr/>
          <p:nvPr/>
        </p:nvSpPr>
        <p:spPr>
          <a:xfrm>
            <a:off x="4352482" y="386025"/>
            <a:ext cx="71779" cy="209043"/>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49" name="Google Shape;1510;p30">
            <a:extLst>
              <a:ext uri="{FF2B5EF4-FFF2-40B4-BE49-F238E27FC236}">
                <a16:creationId xmlns:a16="http://schemas.microsoft.com/office/drawing/2014/main" id="{2433E994-759D-60E5-0232-0787E6116FAE}"/>
              </a:ext>
            </a:extLst>
          </p:cNvPr>
          <p:cNvSpPr/>
          <p:nvPr/>
        </p:nvSpPr>
        <p:spPr>
          <a:xfrm>
            <a:off x="4600003" y="506954"/>
            <a:ext cx="160214" cy="131964"/>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50" name="Google Shape;1511;p30">
            <a:extLst>
              <a:ext uri="{FF2B5EF4-FFF2-40B4-BE49-F238E27FC236}">
                <a16:creationId xmlns:a16="http://schemas.microsoft.com/office/drawing/2014/main" id="{915B6438-84BE-90F4-E124-3EF1D7161B71}"/>
              </a:ext>
            </a:extLst>
          </p:cNvPr>
          <p:cNvSpPr/>
          <p:nvPr/>
        </p:nvSpPr>
        <p:spPr>
          <a:xfrm>
            <a:off x="4644309" y="386025"/>
            <a:ext cx="71779" cy="209043"/>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51" name="Google Shape;1513;p30">
            <a:extLst>
              <a:ext uri="{FF2B5EF4-FFF2-40B4-BE49-F238E27FC236}">
                <a16:creationId xmlns:a16="http://schemas.microsoft.com/office/drawing/2014/main" id="{4540294B-4E3C-F849-6672-4E9134B8C22B}"/>
              </a:ext>
            </a:extLst>
          </p:cNvPr>
          <p:cNvSpPr/>
          <p:nvPr/>
        </p:nvSpPr>
        <p:spPr>
          <a:xfrm>
            <a:off x="4891830" y="506954"/>
            <a:ext cx="160214" cy="131964"/>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52" name="Google Shape;1514;p30">
            <a:extLst>
              <a:ext uri="{FF2B5EF4-FFF2-40B4-BE49-F238E27FC236}">
                <a16:creationId xmlns:a16="http://schemas.microsoft.com/office/drawing/2014/main" id="{37BFE324-9C96-9ED4-366F-D3CF1CE623B0}"/>
              </a:ext>
            </a:extLst>
          </p:cNvPr>
          <p:cNvSpPr/>
          <p:nvPr/>
        </p:nvSpPr>
        <p:spPr>
          <a:xfrm>
            <a:off x="4936136" y="386025"/>
            <a:ext cx="71779" cy="209043"/>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53" name="Google Shape;1516;p30">
            <a:extLst>
              <a:ext uri="{FF2B5EF4-FFF2-40B4-BE49-F238E27FC236}">
                <a16:creationId xmlns:a16="http://schemas.microsoft.com/office/drawing/2014/main" id="{B11AF520-8E51-8016-AEB6-6160BFF2035E}"/>
              </a:ext>
            </a:extLst>
          </p:cNvPr>
          <p:cNvSpPr/>
          <p:nvPr/>
        </p:nvSpPr>
        <p:spPr>
          <a:xfrm>
            <a:off x="5183657" y="506954"/>
            <a:ext cx="160214" cy="131964"/>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54" name="Google Shape;1517;p30">
            <a:extLst>
              <a:ext uri="{FF2B5EF4-FFF2-40B4-BE49-F238E27FC236}">
                <a16:creationId xmlns:a16="http://schemas.microsoft.com/office/drawing/2014/main" id="{1E40E372-0353-9132-4D15-4D2CFDEE7B4D}"/>
              </a:ext>
            </a:extLst>
          </p:cNvPr>
          <p:cNvSpPr/>
          <p:nvPr/>
        </p:nvSpPr>
        <p:spPr>
          <a:xfrm>
            <a:off x="5227963" y="386025"/>
            <a:ext cx="71779" cy="209043"/>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55" name="Google Shape;1519;p30">
            <a:extLst>
              <a:ext uri="{FF2B5EF4-FFF2-40B4-BE49-F238E27FC236}">
                <a16:creationId xmlns:a16="http://schemas.microsoft.com/office/drawing/2014/main" id="{E339E4FB-3FC7-2E1F-09AA-824146A3D7AE}"/>
              </a:ext>
            </a:extLst>
          </p:cNvPr>
          <p:cNvSpPr/>
          <p:nvPr/>
        </p:nvSpPr>
        <p:spPr>
          <a:xfrm>
            <a:off x="5475483" y="506954"/>
            <a:ext cx="160214" cy="131964"/>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56" name="Google Shape;1520;p30">
            <a:extLst>
              <a:ext uri="{FF2B5EF4-FFF2-40B4-BE49-F238E27FC236}">
                <a16:creationId xmlns:a16="http://schemas.microsoft.com/office/drawing/2014/main" id="{A1F762DB-ADFC-D15D-D258-DB88AA46AEED}"/>
              </a:ext>
            </a:extLst>
          </p:cNvPr>
          <p:cNvSpPr/>
          <p:nvPr/>
        </p:nvSpPr>
        <p:spPr>
          <a:xfrm>
            <a:off x="5519789" y="386025"/>
            <a:ext cx="71779" cy="209043"/>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DCEBE1"/>
              </a:solidFill>
            </a:endParaRPr>
          </a:p>
        </p:txBody>
      </p:sp>
      <p:sp>
        <p:nvSpPr>
          <p:cNvPr id="58" name="TextBox 57">
            <a:extLst>
              <a:ext uri="{FF2B5EF4-FFF2-40B4-BE49-F238E27FC236}">
                <a16:creationId xmlns:a16="http://schemas.microsoft.com/office/drawing/2014/main" id="{CA8CD07A-EB50-4F18-7C32-AAE9CF3C8EA0}"/>
              </a:ext>
            </a:extLst>
          </p:cNvPr>
          <p:cNvSpPr txBox="1"/>
          <p:nvPr/>
        </p:nvSpPr>
        <p:spPr>
          <a:xfrm>
            <a:off x="1518629" y="3281498"/>
            <a:ext cx="4572000" cy="1200329"/>
          </a:xfrm>
          <a:prstGeom prst="rect">
            <a:avLst/>
          </a:prstGeom>
          <a:noFill/>
        </p:spPr>
        <p:txBody>
          <a:bodyPr wrap="square" rtlCol="0">
            <a:spAutoFit/>
          </a:bodyPr>
          <a:lstStyle/>
          <a:p>
            <a:pPr algn="just"/>
            <a:r>
              <a:rPr lang="id-ID" sz="1200" dirty="0">
                <a:latin typeface="Quire Sans Light" panose="020B0302040400020003" pitchFamily="34" charset="0"/>
              </a:rPr>
              <a:t>Kebijakan pengupahan berdasarkan peraturan tersebut meliputi upah minimum, struktur dan skala upah, upah kerja lembur, upah tidak masuk kerja karena alasan tertentu, bentuk dan cara pembayaran upah, hal-hal yang dapat diperhitungkan dengan upah, dan upah sebagai dasar perhitungan atau pembayaran hak dan kewajiban.</a:t>
            </a:r>
          </a:p>
        </p:txBody>
      </p:sp>
    </p:spTree>
    <p:extLst>
      <p:ext uri="{BB962C8B-B14F-4D97-AF65-F5344CB8AC3E}">
        <p14:creationId xmlns:p14="http://schemas.microsoft.com/office/powerpoint/2010/main" val="23599249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B2685C">
            <a:alpha val="5000"/>
          </a:srgbClr>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B099A16-5AE7-BDF2-E310-A837F28FB8FA}"/>
              </a:ext>
            </a:extLst>
          </p:cNvPr>
          <p:cNvSpPr txBox="1"/>
          <p:nvPr/>
        </p:nvSpPr>
        <p:spPr>
          <a:xfrm>
            <a:off x="0" y="4171950"/>
            <a:ext cx="9144000" cy="914400"/>
          </a:xfrm>
          <a:prstGeom prst="rect">
            <a:avLst/>
          </a:prstGeom>
          <a:solidFill>
            <a:srgbClr val="ECB189"/>
          </a:solidFill>
        </p:spPr>
        <p:txBody>
          <a:bodyPr wrap="square" rtlCol="0">
            <a:spAutoFit/>
          </a:bodyPr>
          <a:lstStyle/>
          <a:p>
            <a:endParaRPr lang="id-ID" dirty="0"/>
          </a:p>
        </p:txBody>
      </p:sp>
      <p:grpSp>
        <p:nvGrpSpPr>
          <p:cNvPr id="2" name="Group 1">
            <a:extLst>
              <a:ext uri="{FF2B5EF4-FFF2-40B4-BE49-F238E27FC236}">
                <a16:creationId xmlns:a16="http://schemas.microsoft.com/office/drawing/2014/main" id="{31BC4160-EF89-F4DA-8490-E52E15BCD4B2}"/>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FA8731E4-2CCF-971D-6516-3C6415DA92DF}"/>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DB2B4E7C-85AA-79BE-3D37-4DAE81E892C0}"/>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55759570-D93C-F117-8B3A-892567B7052A}"/>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77F36C79-670A-9B69-240A-4A4ADA2465DD}"/>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A076F01A-7B3B-42D4-21A4-647FE6A5098A}"/>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7E6EA278-D15A-6B87-6EC6-26053EB9CE0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7" name="Google Shape;577;p38">
            <a:extLst>
              <a:ext uri="{FF2B5EF4-FFF2-40B4-BE49-F238E27FC236}">
                <a16:creationId xmlns:a16="http://schemas.microsoft.com/office/drawing/2014/main" id="{A85395D1-BC1C-F7FE-68C6-F90FA697DF63}"/>
              </a:ext>
            </a:extLst>
          </p:cNvPr>
          <p:cNvSpPr txBox="1">
            <a:spLocks/>
          </p:cNvSpPr>
          <p:nvPr/>
        </p:nvSpPr>
        <p:spPr>
          <a:xfrm>
            <a:off x="0" y="95250"/>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rgbClr val="945200"/>
                </a:solidFill>
                <a:latin typeface="DM Sans" pitchFamily="2" charset="77"/>
              </a:rPr>
              <a:t>01</a:t>
            </a:r>
          </a:p>
        </p:txBody>
      </p:sp>
      <p:cxnSp>
        <p:nvCxnSpPr>
          <p:cNvPr id="18" name="Google Shape;579;p38">
            <a:extLst>
              <a:ext uri="{FF2B5EF4-FFF2-40B4-BE49-F238E27FC236}">
                <a16:creationId xmlns:a16="http://schemas.microsoft.com/office/drawing/2014/main" id="{EF376521-3953-F4EE-1460-33B12B7B80A4}"/>
              </a:ext>
            </a:extLst>
          </p:cNvPr>
          <p:cNvCxnSpPr>
            <a:cxnSpLocks/>
          </p:cNvCxnSpPr>
          <p:nvPr/>
        </p:nvCxnSpPr>
        <p:spPr>
          <a:xfrm>
            <a:off x="237944" y="685427"/>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19" name="TextBox 18">
            <a:extLst>
              <a:ext uri="{FF2B5EF4-FFF2-40B4-BE49-F238E27FC236}">
                <a16:creationId xmlns:a16="http://schemas.microsoft.com/office/drawing/2014/main" id="{3F782010-F36F-2406-324C-65BBC03DFB70}"/>
              </a:ext>
            </a:extLst>
          </p:cNvPr>
          <p:cNvSpPr txBox="1"/>
          <p:nvPr/>
        </p:nvSpPr>
        <p:spPr>
          <a:xfrm>
            <a:off x="1060422" y="516150"/>
            <a:ext cx="4832685" cy="338554"/>
          </a:xfrm>
          <a:prstGeom prst="rect">
            <a:avLst/>
          </a:prstGeom>
          <a:noFill/>
        </p:spPr>
        <p:txBody>
          <a:bodyPr wrap="square" rtlCol="0">
            <a:spAutoFit/>
          </a:bodyPr>
          <a:lstStyle/>
          <a:p>
            <a:r>
              <a:rPr lang="id-ID" sz="1600" b="1" dirty="0">
                <a:solidFill>
                  <a:srgbClr val="945200"/>
                </a:solidFill>
                <a:latin typeface="DM Sans" pitchFamily="2" charset="77"/>
              </a:rPr>
              <a:t>Permintaan dan Penawaran Tenaga Kerja</a:t>
            </a:r>
          </a:p>
        </p:txBody>
      </p:sp>
      <p:sp>
        <p:nvSpPr>
          <p:cNvPr id="22" name="Rectangle 21">
            <a:extLst>
              <a:ext uri="{FF2B5EF4-FFF2-40B4-BE49-F238E27FC236}">
                <a16:creationId xmlns:a16="http://schemas.microsoft.com/office/drawing/2014/main" id="{CAD572BE-5694-617D-FB46-C7826D71EF3D}"/>
              </a:ext>
            </a:extLst>
          </p:cNvPr>
          <p:cNvSpPr/>
          <p:nvPr/>
        </p:nvSpPr>
        <p:spPr>
          <a:xfrm>
            <a:off x="1752600" y="1171414"/>
            <a:ext cx="6477000" cy="2013642"/>
          </a:xfrm>
          <a:prstGeom prst="rect">
            <a:avLst/>
          </a:prstGeom>
          <a:solidFill>
            <a:schemeClr val="bg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id-ID" sz="1400" dirty="0">
              <a:solidFill>
                <a:schemeClr val="tx1"/>
              </a:solidFill>
              <a:latin typeface="Quire Sans Light" panose="020B0302040400020003" pitchFamily="34" charset="0"/>
            </a:endParaRPr>
          </a:p>
        </p:txBody>
      </p:sp>
      <p:pic>
        <p:nvPicPr>
          <p:cNvPr id="21" name="Picture 20" descr="A person in a suit and tie&#10;&#10;Description automatically generated with medium confidence">
            <a:extLst>
              <a:ext uri="{FF2B5EF4-FFF2-40B4-BE49-F238E27FC236}">
                <a16:creationId xmlns:a16="http://schemas.microsoft.com/office/drawing/2014/main" id="{D0AD6E5F-F844-1C97-3D19-193593A9DA2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5800" y="1102256"/>
            <a:ext cx="2082800" cy="2082800"/>
          </a:xfrm>
          <a:prstGeom prst="rect">
            <a:avLst/>
          </a:prstGeom>
        </p:spPr>
      </p:pic>
      <p:sp>
        <p:nvSpPr>
          <p:cNvPr id="24" name="TextBox 23">
            <a:extLst>
              <a:ext uri="{FF2B5EF4-FFF2-40B4-BE49-F238E27FC236}">
                <a16:creationId xmlns:a16="http://schemas.microsoft.com/office/drawing/2014/main" id="{36ED281E-2BB5-EB0C-83BB-5D2ECB9ACB47}"/>
              </a:ext>
            </a:extLst>
          </p:cNvPr>
          <p:cNvSpPr txBox="1"/>
          <p:nvPr/>
        </p:nvSpPr>
        <p:spPr>
          <a:xfrm>
            <a:off x="2861235" y="1270294"/>
            <a:ext cx="5257800" cy="1815882"/>
          </a:xfrm>
          <a:prstGeom prst="rect">
            <a:avLst/>
          </a:prstGeom>
          <a:noFill/>
        </p:spPr>
        <p:txBody>
          <a:bodyPr wrap="square" rtlCol="0">
            <a:spAutoFit/>
          </a:bodyPr>
          <a:lstStyle/>
          <a:p>
            <a:pPr algn="just"/>
            <a:r>
              <a:rPr lang="id-ID" sz="1400" dirty="0">
                <a:solidFill>
                  <a:schemeClr val="tx1"/>
                </a:solidFill>
                <a:latin typeface="Quire Sans Light" panose="020B0302040400020003" pitchFamily="34" charset="0"/>
              </a:rPr>
              <a:t>Secara umum, tingkat upah dapat dianalisis dengan hukum penawaran dan permintaan tenaga kerja. Jika penawaran lebih besar daripada permintaannya, tingkat upah cenderung turun. Begitu pula sebaliknya, </a:t>
            </a:r>
            <a:r>
              <a:rPr lang="id-ID" sz="1400" dirty="0" err="1">
                <a:solidFill>
                  <a:schemeClr val="tx1"/>
                </a:solidFill>
                <a:latin typeface="Quire Sans Light" panose="020B0302040400020003" pitchFamily="34" charset="0"/>
              </a:rPr>
              <a:t>ceteris</a:t>
            </a:r>
            <a:r>
              <a:rPr lang="id-ID" sz="1400" dirty="0">
                <a:solidFill>
                  <a:schemeClr val="tx1"/>
                </a:solidFill>
                <a:latin typeface="Quire Sans Light" panose="020B0302040400020003" pitchFamily="34" charset="0"/>
              </a:rPr>
              <a:t> </a:t>
            </a:r>
            <a:r>
              <a:rPr lang="id-ID" sz="1400" dirty="0" err="1">
                <a:solidFill>
                  <a:schemeClr val="tx1"/>
                </a:solidFill>
                <a:latin typeface="Quire Sans Light" panose="020B0302040400020003" pitchFamily="34" charset="0"/>
              </a:rPr>
              <a:t>paribus</a:t>
            </a:r>
            <a:r>
              <a:rPr lang="id-ID" sz="1400" dirty="0">
                <a:solidFill>
                  <a:schemeClr val="tx1"/>
                </a:solidFill>
                <a:latin typeface="Quire Sans Light" panose="020B0302040400020003" pitchFamily="34" charset="0"/>
              </a:rPr>
              <a:t>. </a:t>
            </a:r>
          </a:p>
          <a:p>
            <a:pPr algn="just"/>
            <a:r>
              <a:rPr lang="id-ID" sz="1400" dirty="0">
                <a:solidFill>
                  <a:schemeClr val="tx1"/>
                </a:solidFill>
                <a:latin typeface="Quire Sans Light" panose="020B0302040400020003" pitchFamily="34" charset="0"/>
              </a:rPr>
              <a:t>Apabila penawaran tenaga kerja besar, sementara permintaan atas jasa tenaga kerja jauh lebih rendah, tingkat upah pun menjadi turun. Sebaliknya, jika permintaan atas tenaga kerja lebih besar daripada penawarannya, tingkat upah cenderung tinggi.</a:t>
            </a:r>
          </a:p>
        </p:txBody>
      </p:sp>
    </p:spTree>
    <p:extLst>
      <p:ext uri="{BB962C8B-B14F-4D97-AF65-F5344CB8AC3E}">
        <p14:creationId xmlns:p14="http://schemas.microsoft.com/office/powerpoint/2010/main" val="2987223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B2685C">
            <a:alpha val="5705"/>
          </a:srgbClr>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B099A16-5AE7-BDF2-E310-A837F28FB8FA}"/>
              </a:ext>
            </a:extLst>
          </p:cNvPr>
          <p:cNvSpPr txBox="1"/>
          <p:nvPr/>
        </p:nvSpPr>
        <p:spPr>
          <a:xfrm>
            <a:off x="0" y="4171950"/>
            <a:ext cx="9144000" cy="914400"/>
          </a:xfrm>
          <a:prstGeom prst="rect">
            <a:avLst/>
          </a:prstGeom>
          <a:solidFill>
            <a:srgbClr val="ECB189"/>
          </a:solidFill>
        </p:spPr>
        <p:txBody>
          <a:bodyPr wrap="square" rtlCol="0">
            <a:spAutoFit/>
          </a:bodyPr>
          <a:lstStyle/>
          <a:p>
            <a:endParaRPr lang="id-ID" dirty="0"/>
          </a:p>
        </p:txBody>
      </p:sp>
      <p:sp>
        <p:nvSpPr>
          <p:cNvPr id="17" name="Google Shape;577;p38">
            <a:extLst>
              <a:ext uri="{FF2B5EF4-FFF2-40B4-BE49-F238E27FC236}">
                <a16:creationId xmlns:a16="http://schemas.microsoft.com/office/drawing/2014/main" id="{A85395D1-BC1C-F7FE-68C6-F90FA697DF63}"/>
              </a:ext>
            </a:extLst>
          </p:cNvPr>
          <p:cNvSpPr txBox="1">
            <a:spLocks/>
          </p:cNvSpPr>
          <p:nvPr/>
        </p:nvSpPr>
        <p:spPr>
          <a:xfrm>
            <a:off x="0" y="95250"/>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rgbClr val="945200"/>
                </a:solidFill>
                <a:latin typeface="DM Sans" pitchFamily="2" charset="77"/>
              </a:rPr>
              <a:t>02</a:t>
            </a:r>
          </a:p>
        </p:txBody>
      </p:sp>
      <p:cxnSp>
        <p:nvCxnSpPr>
          <p:cNvPr id="18" name="Google Shape;579;p38">
            <a:extLst>
              <a:ext uri="{FF2B5EF4-FFF2-40B4-BE49-F238E27FC236}">
                <a16:creationId xmlns:a16="http://schemas.microsoft.com/office/drawing/2014/main" id="{EF376521-3953-F4EE-1460-33B12B7B80A4}"/>
              </a:ext>
            </a:extLst>
          </p:cNvPr>
          <p:cNvCxnSpPr>
            <a:cxnSpLocks/>
          </p:cNvCxnSpPr>
          <p:nvPr/>
        </p:nvCxnSpPr>
        <p:spPr>
          <a:xfrm>
            <a:off x="237944" y="685427"/>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19" name="TextBox 18">
            <a:extLst>
              <a:ext uri="{FF2B5EF4-FFF2-40B4-BE49-F238E27FC236}">
                <a16:creationId xmlns:a16="http://schemas.microsoft.com/office/drawing/2014/main" id="{3F782010-F36F-2406-324C-65BBC03DFB70}"/>
              </a:ext>
            </a:extLst>
          </p:cNvPr>
          <p:cNvSpPr txBox="1"/>
          <p:nvPr/>
        </p:nvSpPr>
        <p:spPr>
          <a:xfrm>
            <a:off x="1060422" y="516150"/>
            <a:ext cx="4832685" cy="338554"/>
          </a:xfrm>
          <a:prstGeom prst="rect">
            <a:avLst/>
          </a:prstGeom>
          <a:noFill/>
        </p:spPr>
        <p:txBody>
          <a:bodyPr wrap="square" rtlCol="0">
            <a:spAutoFit/>
          </a:bodyPr>
          <a:lstStyle/>
          <a:p>
            <a:r>
              <a:rPr lang="id-ID" sz="1600" b="1" dirty="0">
                <a:solidFill>
                  <a:srgbClr val="945200"/>
                </a:solidFill>
                <a:latin typeface="DM Sans" pitchFamily="2" charset="77"/>
              </a:rPr>
              <a:t>Jenis Upah</a:t>
            </a:r>
          </a:p>
        </p:txBody>
      </p:sp>
      <p:sp>
        <p:nvSpPr>
          <p:cNvPr id="24" name="TextBox 23">
            <a:extLst>
              <a:ext uri="{FF2B5EF4-FFF2-40B4-BE49-F238E27FC236}">
                <a16:creationId xmlns:a16="http://schemas.microsoft.com/office/drawing/2014/main" id="{36ED281E-2BB5-EB0C-83BB-5D2ECB9ACB47}"/>
              </a:ext>
            </a:extLst>
          </p:cNvPr>
          <p:cNvSpPr txBox="1"/>
          <p:nvPr/>
        </p:nvSpPr>
        <p:spPr>
          <a:xfrm>
            <a:off x="182828" y="801251"/>
            <a:ext cx="7711543" cy="523220"/>
          </a:xfrm>
          <a:prstGeom prst="rect">
            <a:avLst/>
          </a:prstGeom>
          <a:noFill/>
        </p:spPr>
        <p:txBody>
          <a:bodyPr wrap="square" rtlCol="0">
            <a:spAutoFit/>
          </a:bodyPr>
          <a:lstStyle/>
          <a:p>
            <a:pPr algn="just"/>
            <a:r>
              <a:rPr lang="id-ID" sz="1400" dirty="0">
                <a:solidFill>
                  <a:schemeClr val="tx1"/>
                </a:solidFill>
                <a:latin typeface="Quire Sans Light" panose="020B0302040400020003" pitchFamily="34" charset="0"/>
              </a:rPr>
              <a:t>Di Indonesia, sistem upah berdasarkan PP RI </a:t>
            </a:r>
            <a:r>
              <a:rPr lang="id-ID" sz="1400" dirty="0">
                <a:latin typeface="Quire Sans Light" panose="020B0302040400020003" pitchFamily="34" charset="0"/>
              </a:rPr>
              <a:t>No. 36 Tahun 2021 tentang pengupahan terbagi sebagai berikut.</a:t>
            </a:r>
            <a:endParaRPr lang="id-ID" sz="1400" dirty="0">
              <a:solidFill>
                <a:schemeClr val="tx1"/>
              </a:solidFill>
              <a:latin typeface="Quire Sans Light" panose="020B0302040400020003" pitchFamily="34" charset="0"/>
            </a:endParaRPr>
          </a:p>
        </p:txBody>
      </p:sp>
      <p:sp>
        <p:nvSpPr>
          <p:cNvPr id="10" name="TextBox 9">
            <a:extLst>
              <a:ext uri="{FF2B5EF4-FFF2-40B4-BE49-F238E27FC236}">
                <a16:creationId xmlns:a16="http://schemas.microsoft.com/office/drawing/2014/main" id="{368339B9-3C90-A5DC-2A8F-5AA8704CAFFE}"/>
              </a:ext>
            </a:extLst>
          </p:cNvPr>
          <p:cNvSpPr txBox="1"/>
          <p:nvPr/>
        </p:nvSpPr>
        <p:spPr>
          <a:xfrm>
            <a:off x="789024" y="1298210"/>
            <a:ext cx="2895600" cy="307777"/>
          </a:xfrm>
          <a:prstGeom prst="rect">
            <a:avLst/>
          </a:prstGeom>
          <a:noFill/>
        </p:spPr>
        <p:txBody>
          <a:bodyPr wrap="square" rtlCol="0">
            <a:spAutoFit/>
          </a:bodyPr>
          <a:lstStyle/>
          <a:p>
            <a:pPr marL="342900" indent="-342900">
              <a:buFont typeface="+mj-lt"/>
              <a:buAutoNum type="alphaLcPeriod"/>
            </a:pPr>
            <a:r>
              <a:rPr lang="id-ID" sz="1400" dirty="0">
                <a:latin typeface="Quire Sans" panose="020B0502040400020003" pitchFamily="34" charset="0"/>
                <a:cs typeface="Quire Sans" panose="020B0502040400020003" pitchFamily="34" charset="0"/>
              </a:rPr>
              <a:t>Berdasarkan Satuan Waktu</a:t>
            </a:r>
          </a:p>
        </p:txBody>
      </p:sp>
      <p:sp>
        <p:nvSpPr>
          <p:cNvPr id="11" name="TextBox 10">
            <a:extLst>
              <a:ext uri="{FF2B5EF4-FFF2-40B4-BE49-F238E27FC236}">
                <a16:creationId xmlns:a16="http://schemas.microsoft.com/office/drawing/2014/main" id="{1B2D4085-D902-6285-ECFC-14765FC859F7}"/>
              </a:ext>
            </a:extLst>
          </p:cNvPr>
          <p:cNvSpPr txBox="1"/>
          <p:nvPr/>
        </p:nvSpPr>
        <p:spPr>
          <a:xfrm>
            <a:off x="5590333" y="1303222"/>
            <a:ext cx="2895600" cy="307777"/>
          </a:xfrm>
          <a:prstGeom prst="rect">
            <a:avLst/>
          </a:prstGeom>
          <a:noFill/>
        </p:spPr>
        <p:txBody>
          <a:bodyPr wrap="square" rtlCol="0">
            <a:spAutoFit/>
          </a:bodyPr>
          <a:lstStyle/>
          <a:p>
            <a:pPr marL="342900" indent="-342900">
              <a:buFont typeface="+mj-lt"/>
              <a:buAutoNum type="alphaLcPeriod" startAt="2"/>
            </a:pPr>
            <a:r>
              <a:rPr lang="id-ID" sz="1400" dirty="0">
                <a:latin typeface="Quire Sans" panose="020B0502040400020003" pitchFamily="34" charset="0"/>
                <a:cs typeface="Quire Sans" panose="020B0502040400020003" pitchFamily="34" charset="0"/>
              </a:rPr>
              <a:t>Berdasarkan Satuan Hasil</a:t>
            </a:r>
          </a:p>
        </p:txBody>
      </p:sp>
      <p:cxnSp>
        <p:nvCxnSpPr>
          <p:cNvPr id="12" name="Straight Connector 11">
            <a:extLst>
              <a:ext uri="{FF2B5EF4-FFF2-40B4-BE49-F238E27FC236}">
                <a16:creationId xmlns:a16="http://schemas.microsoft.com/office/drawing/2014/main" id="{5984B1EB-624D-0A67-8007-6CB4ACE8BB5A}"/>
              </a:ext>
            </a:extLst>
          </p:cNvPr>
          <p:cNvCxnSpPr>
            <a:cxnSpLocks/>
            <a:endCxn id="9" idx="0"/>
          </p:cNvCxnSpPr>
          <p:nvPr/>
        </p:nvCxnSpPr>
        <p:spPr>
          <a:xfrm>
            <a:off x="4572000" y="1303011"/>
            <a:ext cx="0" cy="2868939"/>
          </a:xfrm>
          <a:prstGeom prst="line">
            <a:avLst/>
          </a:prstGeom>
          <a:ln w="12700" cap="flat" cmpd="sng" algn="ctr">
            <a:solidFill>
              <a:srgbClr val="9452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nvGrpSpPr>
          <p:cNvPr id="2" name="Group 1">
            <a:extLst>
              <a:ext uri="{FF2B5EF4-FFF2-40B4-BE49-F238E27FC236}">
                <a16:creationId xmlns:a16="http://schemas.microsoft.com/office/drawing/2014/main" id="{31BC4160-EF89-F4DA-8490-E52E15BCD4B2}"/>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FA8731E4-2CCF-971D-6516-3C6415DA92DF}"/>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DB2B4E7C-85AA-79BE-3D37-4DAE81E892C0}"/>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55759570-D93C-F117-8B3A-892567B7052A}"/>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77F36C79-670A-9B69-240A-4A4ADA2465DD}"/>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A076F01A-7B3B-42D4-21A4-647FE6A5098A}"/>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7E6EA278-D15A-6B87-6EC6-26053EB9CE0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27" name="TextBox 26">
            <a:extLst>
              <a:ext uri="{FF2B5EF4-FFF2-40B4-BE49-F238E27FC236}">
                <a16:creationId xmlns:a16="http://schemas.microsoft.com/office/drawing/2014/main" id="{C49DD3E0-1E17-C8CE-A4A3-87C3DBA42367}"/>
              </a:ext>
            </a:extLst>
          </p:cNvPr>
          <p:cNvSpPr txBox="1"/>
          <p:nvPr/>
        </p:nvSpPr>
        <p:spPr>
          <a:xfrm>
            <a:off x="237943" y="1605987"/>
            <a:ext cx="4334051" cy="2246769"/>
          </a:xfrm>
          <a:prstGeom prst="rect">
            <a:avLst/>
          </a:prstGeom>
          <a:noFill/>
        </p:spPr>
        <p:txBody>
          <a:bodyPr wrap="square" rtlCol="0">
            <a:spAutoFit/>
          </a:bodyPr>
          <a:lstStyle/>
          <a:p>
            <a:pPr marL="342900" indent="-342900">
              <a:buFont typeface="+mj-lt"/>
              <a:buAutoNum type="arabicParenR"/>
            </a:pPr>
            <a:r>
              <a:rPr lang="id-ID" sz="1400" dirty="0">
                <a:latin typeface="Quire Sans Light" panose="020B0302040400020003" pitchFamily="34" charset="0"/>
              </a:rPr>
              <a:t>Penetapan upah per jam </a:t>
            </a:r>
            <a:r>
              <a:rPr lang="id-ID" sz="1400" dirty="0" err="1">
                <a:latin typeface="Quire Sans Light" panose="020B0302040400020003" pitchFamily="34" charset="0"/>
              </a:rPr>
              <a:t>diperuntukan</a:t>
            </a:r>
            <a:r>
              <a:rPr lang="id-ID" sz="1400" dirty="0">
                <a:latin typeface="Quire Sans Light" panose="020B0302040400020003" pitchFamily="34" charset="0"/>
              </a:rPr>
              <a:t> bagi pekerja atau buruh yang bekerja secara paruh waktu.</a:t>
            </a:r>
          </a:p>
          <a:p>
            <a:pPr marL="342900" indent="-342900">
              <a:buFont typeface="+mj-lt"/>
              <a:buAutoNum type="arabicParenR"/>
            </a:pPr>
            <a:r>
              <a:rPr lang="id-ID" sz="1400" dirty="0">
                <a:latin typeface="Quire Sans Light" panose="020B0302040400020003" pitchFamily="34" charset="0"/>
              </a:rPr>
              <a:t>Penetapan upah harian. Bagi perusahaan dengan waktu kerja enam hari seminggu, besar upah dalam sebulan dibagi 25. Bagi perusahaan dengan waktu kerja lima hari seminggu, besar upah dalam sebulan dibagi 21.</a:t>
            </a:r>
          </a:p>
          <a:p>
            <a:pPr marL="342900" indent="-342900">
              <a:buFont typeface="+mj-lt"/>
              <a:buAutoNum type="arabicParenR"/>
            </a:pPr>
            <a:r>
              <a:rPr lang="id-ID" sz="1400" dirty="0">
                <a:latin typeface="Quire Sans Light" panose="020B0302040400020003" pitchFamily="34" charset="0"/>
              </a:rPr>
              <a:t>Penetapan upah bulanan, yaitu gaji yang diperoleh karyawan perusahaan setiap bulannya secara teratur pada tanggal yang sama.</a:t>
            </a:r>
          </a:p>
        </p:txBody>
      </p:sp>
      <p:sp>
        <p:nvSpPr>
          <p:cNvPr id="28" name="TextBox 27">
            <a:extLst>
              <a:ext uri="{FF2B5EF4-FFF2-40B4-BE49-F238E27FC236}">
                <a16:creationId xmlns:a16="http://schemas.microsoft.com/office/drawing/2014/main" id="{7CE24841-A346-ACCD-C907-13EB3C878206}"/>
              </a:ext>
            </a:extLst>
          </p:cNvPr>
          <p:cNvSpPr txBox="1"/>
          <p:nvPr/>
        </p:nvSpPr>
        <p:spPr>
          <a:xfrm>
            <a:off x="4660430" y="1624826"/>
            <a:ext cx="4334051" cy="2246769"/>
          </a:xfrm>
          <a:prstGeom prst="rect">
            <a:avLst/>
          </a:prstGeom>
          <a:noFill/>
        </p:spPr>
        <p:txBody>
          <a:bodyPr wrap="square" rtlCol="0">
            <a:spAutoFit/>
          </a:bodyPr>
          <a:lstStyle/>
          <a:p>
            <a:pPr algn="just"/>
            <a:r>
              <a:rPr lang="id-ID" sz="1400" dirty="0">
                <a:latin typeface="Quire Sans Light" panose="020B0302040400020003" pitchFamily="34" charset="0"/>
              </a:rPr>
              <a:t>Sistem upah berdasarkan satuan hasil ditetapkan sesuai dengan hasil pekerjaan yang telah disepakati. Pada umumnya, sistem upah ini digunakan oleh perusahaan industri. Pengusaha membayar upah sesuai dengan besarnya jumlah produksi atau hasil yang dicapai oleh setiap pekerja. </a:t>
            </a:r>
          </a:p>
          <a:p>
            <a:r>
              <a:rPr lang="id-ID" sz="1400" dirty="0">
                <a:latin typeface="Quire Sans Light" panose="020B0302040400020003" pitchFamily="34" charset="0"/>
              </a:rPr>
              <a:t>Jenis upah lain yang dapat ditemukan, yaitu upah borongan. Upah borongan umumnya didasarkan pada volume pekerjaan yang disepakati pemberi kerja dan penerima kerja di awal perjanjian.</a:t>
            </a:r>
          </a:p>
        </p:txBody>
      </p:sp>
    </p:spTree>
    <p:extLst>
      <p:ext uri="{BB962C8B-B14F-4D97-AF65-F5344CB8AC3E}">
        <p14:creationId xmlns:p14="http://schemas.microsoft.com/office/powerpoint/2010/main" val="6641081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5000"/>
          </a:schemeClr>
        </a:solidFill>
        <a:effectLst/>
      </p:bgPr>
    </p:bg>
    <p:spTree>
      <p:nvGrpSpPr>
        <p:cNvPr id="1" name=""/>
        <p:cNvGrpSpPr/>
        <p:nvPr/>
      </p:nvGrpSpPr>
      <p:grpSpPr>
        <a:xfrm>
          <a:off x="0" y="0"/>
          <a:ext cx="0" cy="0"/>
          <a:chOff x="0" y="0"/>
          <a:chExt cx="0" cy="0"/>
        </a:xfrm>
      </p:grpSpPr>
      <p:pic>
        <p:nvPicPr>
          <p:cNvPr id="11" name="Picture 10" descr="A picture containing clothing, footwear, cartoon, drawing&#10;&#10;Description automatically generated">
            <a:extLst>
              <a:ext uri="{FF2B5EF4-FFF2-40B4-BE49-F238E27FC236}">
                <a16:creationId xmlns:a16="http://schemas.microsoft.com/office/drawing/2014/main" id="{1594F7A8-E649-FE79-285E-32400BB3A89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2011432"/>
            <a:ext cx="4385621" cy="2505834"/>
          </a:xfrm>
          <a:prstGeom prst="rect">
            <a:avLst/>
          </a:prstGeom>
        </p:spPr>
      </p:pic>
      <p:sp>
        <p:nvSpPr>
          <p:cNvPr id="9" name="TextBox 8">
            <a:extLst>
              <a:ext uri="{FF2B5EF4-FFF2-40B4-BE49-F238E27FC236}">
                <a16:creationId xmlns:a16="http://schemas.microsoft.com/office/drawing/2014/main" id="{BB099A16-5AE7-BDF2-E310-A837F28FB8FA}"/>
              </a:ext>
            </a:extLst>
          </p:cNvPr>
          <p:cNvSpPr txBox="1"/>
          <p:nvPr/>
        </p:nvSpPr>
        <p:spPr>
          <a:xfrm>
            <a:off x="0" y="4171950"/>
            <a:ext cx="9144000" cy="914400"/>
          </a:xfrm>
          <a:prstGeom prst="rect">
            <a:avLst/>
          </a:prstGeom>
          <a:solidFill>
            <a:srgbClr val="ECB189"/>
          </a:solidFill>
        </p:spPr>
        <p:txBody>
          <a:bodyPr wrap="square" rtlCol="0">
            <a:spAutoFit/>
          </a:bodyPr>
          <a:lstStyle/>
          <a:p>
            <a:endParaRPr lang="id-ID" dirty="0"/>
          </a:p>
        </p:txBody>
      </p:sp>
      <p:grpSp>
        <p:nvGrpSpPr>
          <p:cNvPr id="2" name="Group 1">
            <a:extLst>
              <a:ext uri="{FF2B5EF4-FFF2-40B4-BE49-F238E27FC236}">
                <a16:creationId xmlns:a16="http://schemas.microsoft.com/office/drawing/2014/main" id="{31BC4160-EF89-F4DA-8490-E52E15BCD4B2}"/>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FA8731E4-2CCF-971D-6516-3C6415DA92DF}"/>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DB2B4E7C-85AA-79BE-3D37-4DAE81E892C0}"/>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55759570-D93C-F117-8B3A-892567B7052A}"/>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77F36C79-670A-9B69-240A-4A4ADA2465DD}"/>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A076F01A-7B3B-42D4-21A4-647FE6A5098A}"/>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7E6EA278-D15A-6B87-6EC6-26053EB9CE0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7" name="Google Shape;577;p38">
            <a:extLst>
              <a:ext uri="{FF2B5EF4-FFF2-40B4-BE49-F238E27FC236}">
                <a16:creationId xmlns:a16="http://schemas.microsoft.com/office/drawing/2014/main" id="{A85395D1-BC1C-F7FE-68C6-F90FA697DF63}"/>
              </a:ext>
            </a:extLst>
          </p:cNvPr>
          <p:cNvSpPr txBox="1">
            <a:spLocks/>
          </p:cNvSpPr>
          <p:nvPr/>
        </p:nvSpPr>
        <p:spPr>
          <a:xfrm>
            <a:off x="0" y="95250"/>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rgbClr val="945200"/>
                </a:solidFill>
                <a:latin typeface="DM Sans" pitchFamily="2" charset="77"/>
              </a:rPr>
              <a:t>03</a:t>
            </a:r>
          </a:p>
        </p:txBody>
      </p:sp>
      <p:cxnSp>
        <p:nvCxnSpPr>
          <p:cNvPr id="18" name="Google Shape;579;p38">
            <a:extLst>
              <a:ext uri="{FF2B5EF4-FFF2-40B4-BE49-F238E27FC236}">
                <a16:creationId xmlns:a16="http://schemas.microsoft.com/office/drawing/2014/main" id="{EF376521-3953-F4EE-1460-33B12B7B80A4}"/>
              </a:ext>
            </a:extLst>
          </p:cNvPr>
          <p:cNvCxnSpPr>
            <a:cxnSpLocks/>
          </p:cNvCxnSpPr>
          <p:nvPr/>
        </p:nvCxnSpPr>
        <p:spPr>
          <a:xfrm>
            <a:off x="237944" y="685427"/>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19" name="TextBox 18">
            <a:extLst>
              <a:ext uri="{FF2B5EF4-FFF2-40B4-BE49-F238E27FC236}">
                <a16:creationId xmlns:a16="http://schemas.microsoft.com/office/drawing/2014/main" id="{3F782010-F36F-2406-324C-65BBC03DFB70}"/>
              </a:ext>
            </a:extLst>
          </p:cNvPr>
          <p:cNvSpPr txBox="1"/>
          <p:nvPr/>
        </p:nvSpPr>
        <p:spPr>
          <a:xfrm>
            <a:off x="1060422" y="516150"/>
            <a:ext cx="5568978" cy="338554"/>
          </a:xfrm>
          <a:prstGeom prst="rect">
            <a:avLst/>
          </a:prstGeom>
          <a:noFill/>
        </p:spPr>
        <p:txBody>
          <a:bodyPr wrap="square" rtlCol="0">
            <a:spAutoFit/>
          </a:bodyPr>
          <a:lstStyle/>
          <a:p>
            <a:r>
              <a:rPr lang="id-ID" sz="1600" b="1" dirty="0">
                <a:solidFill>
                  <a:srgbClr val="945200"/>
                </a:solidFill>
                <a:latin typeface="DM Sans" pitchFamily="2" charset="77"/>
              </a:rPr>
              <a:t>Kesepakatan Pemberi Kerja dan Penerima Kerja</a:t>
            </a:r>
          </a:p>
        </p:txBody>
      </p:sp>
      <p:sp>
        <p:nvSpPr>
          <p:cNvPr id="12" name="TextBox 11">
            <a:extLst>
              <a:ext uri="{FF2B5EF4-FFF2-40B4-BE49-F238E27FC236}">
                <a16:creationId xmlns:a16="http://schemas.microsoft.com/office/drawing/2014/main" id="{ACF7F968-F2A4-4670-DA7B-11935394251B}"/>
              </a:ext>
            </a:extLst>
          </p:cNvPr>
          <p:cNvSpPr txBox="1"/>
          <p:nvPr/>
        </p:nvSpPr>
        <p:spPr>
          <a:xfrm>
            <a:off x="4385622" y="1165289"/>
            <a:ext cx="4301179" cy="1384995"/>
          </a:xfrm>
          <a:prstGeom prst="rect">
            <a:avLst/>
          </a:prstGeom>
          <a:solidFill>
            <a:srgbClr val="FCF0DD"/>
          </a:solidFill>
        </p:spPr>
        <p:txBody>
          <a:bodyPr wrap="square" rtlCol="0">
            <a:spAutoFit/>
          </a:bodyPr>
          <a:lstStyle/>
          <a:p>
            <a:pPr algn="just"/>
            <a:r>
              <a:rPr lang="id-ID" sz="1400" dirty="0">
                <a:latin typeface="Quire Sans Light" panose="020B0302040400020003" pitchFamily="34" charset="0"/>
              </a:rPr>
              <a:t>Permintaan dan penawaran tenaga kerja bertemu pada saat wawancara seleksi kerja. Dalam wawancara, pemberi dan pencari kerja melakukan tawar menawar tentang jam kerja dan upahnya. Pada umumnya, pekerja di Indonesia memiliki posisi tawar yang rendah, terkait dengan melimpahnya penawaran tenaga kerja. </a:t>
            </a:r>
          </a:p>
        </p:txBody>
      </p:sp>
      <p:sp>
        <p:nvSpPr>
          <p:cNvPr id="13" name="TextBox 12">
            <a:extLst>
              <a:ext uri="{FF2B5EF4-FFF2-40B4-BE49-F238E27FC236}">
                <a16:creationId xmlns:a16="http://schemas.microsoft.com/office/drawing/2014/main" id="{4C34A619-BE71-15ED-8BB9-7EE1800F38B9}"/>
              </a:ext>
            </a:extLst>
          </p:cNvPr>
          <p:cNvSpPr txBox="1"/>
          <p:nvPr/>
        </p:nvSpPr>
        <p:spPr>
          <a:xfrm>
            <a:off x="4385621" y="2648759"/>
            <a:ext cx="4301179" cy="954107"/>
          </a:xfrm>
          <a:prstGeom prst="rect">
            <a:avLst/>
          </a:prstGeom>
          <a:solidFill>
            <a:srgbClr val="FCF0DD"/>
          </a:solidFill>
        </p:spPr>
        <p:txBody>
          <a:bodyPr wrap="square" rtlCol="0">
            <a:spAutoFit/>
          </a:bodyPr>
          <a:lstStyle/>
          <a:p>
            <a:pPr algn="just"/>
            <a:r>
              <a:rPr lang="id-ID" sz="1400" dirty="0">
                <a:latin typeface="Quire Sans Light" panose="020B0302040400020003" pitchFamily="34" charset="0"/>
              </a:rPr>
              <a:t>Akan tetapi, adakalanya pencari kerja memiliki posisi tawar yang tinggi dan mendapatkan tingkat upah yang tinggi. Hal ini terkait dengan sumber daya unik yang mereka miliki.</a:t>
            </a:r>
          </a:p>
        </p:txBody>
      </p:sp>
    </p:spTree>
    <p:extLst>
      <p:ext uri="{BB962C8B-B14F-4D97-AF65-F5344CB8AC3E}">
        <p14:creationId xmlns:p14="http://schemas.microsoft.com/office/powerpoint/2010/main" val="5680694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B099A16-5AE7-BDF2-E310-A837F28FB8FA}"/>
              </a:ext>
            </a:extLst>
          </p:cNvPr>
          <p:cNvSpPr txBox="1"/>
          <p:nvPr/>
        </p:nvSpPr>
        <p:spPr>
          <a:xfrm>
            <a:off x="0" y="4171950"/>
            <a:ext cx="9144000" cy="914400"/>
          </a:xfrm>
          <a:prstGeom prst="rect">
            <a:avLst/>
          </a:prstGeom>
          <a:solidFill>
            <a:srgbClr val="ECB189"/>
          </a:solidFill>
        </p:spPr>
        <p:txBody>
          <a:bodyPr wrap="square" rtlCol="0">
            <a:spAutoFit/>
          </a:bodyPr>
          <a:lstStyle/>
          <a:p>
            <a:endParaRPr lang="id-ID" dirty="0"/>
          </a:p>
        </p:txBody>
      </p:sp>
      <p:grpSp>
        <p:nvGrpSpPr>
          <p:cNvPr id="2" name="Group 1">
            <a:extLst>
              <a:ext uri="{FF2B5EF4-FFF2-40B4-BE49-F238E27FC236}">
                <a16:creationId xmlns:a16="http://schemas.microsoft.com/office/drawing/2014/main" id="{31BC4160-EF89-F4DA-8490-E52E15BCD4B2}"/>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FA8731E4-2CCF-971D-6516-3C6415DA92DF}"/>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DB2B4E7C-85AA-79BE-3D37-4DAE81E892C0}"/>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55759570-D93C-F117-8B3A-892567B7052A}"/>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77F36C79-670A-9B69-240A-4A4ADA2465DD}"/>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A076F01A-7B3B-42D4-21A4-647FE6A5098A}"/>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7E6EA278-D15A-6B87-6EC6-26053EB9CE0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7" name="Google Shape;577;p38">
            <a:extLst>
              <a:ext uri="{FF2B5EF4-FFF2-40B4-BE49-F238E27FC236}">
                <a16:creationId xmlns:a16="http://schemas.microsoft.com/office/drawing/2014/main" id="{A85395D1-BC1C-F7FE-68C6-F90FA697DF63}"/>
              </a:ext>
            </a:extLst>
          </p:cNvPr>
          <p:cNvSpPr txBox="1">
            <a:spLocks/>
          </p:cNvSpPr>
          <p:nvPr/>
        </p:nvSpPr>
        <p:spPr>
          <a:xfrm>
            <a:off x="0" y="95250"/>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rgbClr val="945200"/>
                </a:solidFill>
                <a:latin typeface="DM Sans" pitchFamily="2" charset="77"/>
              </a:rPr>
              <a:t>04</a:t>
            </a:r>
          </a:p>
        </p:txBody>
      </p:sp>
      <p:cxnSp>
        <p:nvCxnSpPr>
          <p:cNvPr id="18" name="Google Shape;579;p38">
            <a:extLst>
              <a:ext uri="{FF2B5EF4-FFF2-40B4-BE49-F238E27FC236}">
                <a16:creationId xmlns:a16="http://schemas.microsoft.com/office/drawing/2014/main" id="{EF376521-3953-F4EE-1460-33B12B7B80A4}"/>
              </a:ext>
            </a:extLst>
          </p:cNvPr>
          <p:cNvCxnSpPr>
            <a:cxnSpLocks/>
          </p:cNvCxnSpPr>
          <p:nvPr/>
        </p:nvCxnSpPr>
        <p:spPr>
          <a:xfrm>
            <a:off x="237944" y="685427"/>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19" name="TextBox 18">
            <a:extLst>
              <a:ext uri="{FF2B5EF4-FFF2-40B4-BE49-F238E27FC236}">
                <a16:creationId xmlns:a16="http://schemas.microsoft.com/office/drawing/2014/main" id="{3F782010-F36F-2406-324C-65BBC03DFB70}"/>
              </a:ext>
            </a:extLst>
          </p:cNvPr>
          <p:cNvSpPr txBox="1"/>
          <p:nvPr/>
        </p:nvSpPr>
        <p:spPr>
          <a:xfrm>
            <a:off x="1060422" y="516150"/>
            <a:ext cx="5568978" cy="338554"/>
          </a:xfrm>
          <a:prstGeom prst="rect">
            <a:avLst/>
          </a:prstGeom>
          <a:noFill/>
        </p:spPr>
        <p:txBody>
          <a:bodyPr wrap="square" rtlCol="0">
            <a:spAutoFit/>
          </a:bodyPr>
          <a:lstStyle/>
          <a:p>
            <a:r>
              <a:rPr lang="id-ID" sz="1600" b="1" dirty="0">
                <a:solidFill>
                  <a:srgbClr val="945200"/>
                </a:solidFill>
                <a:latin typeface="DM Sans" pitchFamily="2" charset="77"/>
              </a:rPr>
              <a:t>Dewan Pengupahan</a:t>
            </a:r>
          </a:p>
        </p:txBody>
      </p:sp>
      <p:sp>
        <p:nvSpPr>
          <p:cNvPr id="13" name="TextBox 12">
            <a:extLst>
              <a:ext uri="{FF2B5EF4-FFF2-40B4-BE49-F238E27FC236}">
                <a16:creationId xmlns:a16="http://schemas.microsoft.com/office/drawing/2014/main" id="{4C34A619-BE71-15ED-8BB9-7EE1800F38B9}"/>
              </a:ext>
            </a:extLst>
          </p:cNvPr>
          <p:cNvSpPr txBox="1"/>
          <p:nvPr/>
        </p:nvSpPr>
        <p:spPr>
          <a:xfrm>
            <a:off x="332228" y="987890"/>
            <a:ext cx="1438457" cy="307777"/>
          </a:xfrm>
          <a:prstGeom prst="rect">
            <a:avLst/>
          </a:prstGeom>
          <a:solidFill>
            <a:srgbClr val="FCF0DD"/>
          </a:solidFill>
        </p:spPr>
        <p:txBody>
          <a:bodyPr wrap="square" rtlCol="0">
            <a:spAutoFit/>
          </a:bodyPr>
          <a:lstStyle/>
          <a:p>
            <a:pPr marL="342900" indent="-342900" algn="just">
              <a:buFont typeface="+mj-lt"/>
              <a:buAutoNum type="alphaLcPeriod"/>
            </a:pPr>
            <a:r>
              <a:rPr lang="id-ID" sz="1400" dirty="0" err="1">
                <a:latin typeface="Quire Sans" panose="020B0502040400020003" pitchFamily="34" charset="0"/>
                <a:cs typeface="Quire Sans" panose="020B0502040400020003" pitchFamily="34" charset="0"/>
              </a:rPr>
              <a:t>Depenas</a:t>
            </a:r>
            <a:endParaRPr lang="id-ID" sz="1400" dirty="0">
              <a:latin typeface="Quire Sans" panose="020B0502040400020003" pitchFamily="34" charset="0"/>
              <a:cs typeface="Quire Sans" panose="020B0502040400020003" pitchFamily="34" charset="0"/>
            </a:endParaRPr>
          </a:p>
        </p:txBody>
      </p:sp>
      <p:sp>
        <p:nvSpPr>
          <p:cNvPr id="10" name="TextBox 9">
            <a:extLst>
              <a:ext uri="{FF2B5EF4-FFF2-40B4-BE49-F238E27FC236}">
                <a16:creationId xmlns:a16="http://schemas.microsoft.com/office/drawing/2014/main" id="{6505A7CB-CC8C-3387-8545-55D581F27F4E}"/>
              </a:ext>
            </a:extLst>
          </p:cNvPr>
          <p:cNvSpPr txBox="1"/>
          <p:nvPr/>
        </p:nvSpPr>
        <p:spPr>
          <a:xfrm>
            <a:off x="337544" y="2330929"/>
            <a:ext cx="1426052" cy="307777"/>
          </a:xfrm>
          <a:prstGeom prst="rect">
            <a:avLst/>
          </a:prstGeom>
          <a:solidFill>
            <a:srgbClr val="FCF0DD"/>
          </a:solidFill>
        </p:spPr>
        <p:txBody>
          <a:bodyPr wrap="square" rtlCol="0">
            <a:spAutoFit/>
          </a:bodyPr>
          <a:lstStyle/>
          <a:p>
            <a:pPr marL="342900" indent="-342900" algn="just">
              <a:buFont typeface="+mj-lt"/>
              <a:buAutoNum type="alphaLcPeriod" startAt="2"/>
            </a:pPr>
            <a:r>
              <a:rPr lang="id-ID" sz="1400" dirty="0" err="1">
                <a:latin typeface="Quire Sans" panose="020B0502040400020003" pitchFamily="34" charset="0"/>
                <a:cs typeface="Quire Sans" panose="020B0502040400020003" pitchFamily="34" charset="0"/>
              </a:rPr>
              <a:t>Depeprov</a:t>
            </a:r>
            <a:endParaRPr lang="id-ID" sz="1400" dirty="0">
              <a:latin typeface="Quire Sans" panose="020B0502040400020003" pitchFamily="34" charset="0"/>
              <a:cs typeface="Quire Sans" panose="020B0502040400020003" pitchFamily="34" charset="0"/>
            </a:endParaRPr>
          </a:p>
        </p:txBody>
      </p:sp>
      <p:sp>
        <p:nvSpPr>
          <p:cNvPr id="14" name="TextBox 13">
            <a:extLst>
              <a:ext uri="{FF2B5EF4-FFF2-40B4-BE49-F238E27FC236}">
                <a16:creationId xmlns:a16="http://schemas.microsoft.com/office/drawing/2014/main" id="{05A8511C-0DCB-037E-B8B9-9D6519B7DC4E}"/>
              </a:ext>
            </a:extLst>
          </p:cNvPr>
          <p:cNvSpPr txBox="1"/>
          <p:nvPr/>
        </p:nvSpPr>
        <p:spPr>
          <a:xfrm>
            <a:off x="4953000" y="995209"/>
            <a:ext cx="1981200" cy="307777"/>
          </a:xfrm>
          <a:prstGeom prst="rect">
            <a:avLst/>
          </a:prstGeom>
          <a:solidFill>
            <a:srgbClr val="FCF0DD"/>
          </a:solidFill>
        </p:spPr>
        <p:txBody>
          <a:bodyPr wrap="square" rtlCol="0">
            <a:spAutoFit/>
          </a:bodyPr>
          <a:lstStyle/>
          <a:p>
            <a:pPr marL="342900" indent="-342900" algn="just">
              <a:buFont typeface="+mj-lt"/>
              <a:buAutoNum type="alphaLcPeriod" startAt="3"/>
            </a:pPr>
            <a:r>
              <a:rPr lang="id-ID" sz="1400" dirty="0" err="1">
                <a:latin typeface="Quire Sans" panose="020B0502040400020003" pitchFamily="34" charset="0"/>
                <a:cs typeface="Quire Sans" panose="020B0502040400020003" pitchFamily="34" charset="0"/>
              </a:rPr>
              <a:t>Depekab</a:t>
            </a:r>
            <a:r>
              <a:rPr lang="id-ID" sz="1400" dirty="0">
                <a:latin typeface="Quire Sans" panose="020B0502040400020003" pitchFamily="34" charset="0"/>
                <a:cs typeface="Quire Sans" panose="020B0502040400020003" pitchFamily="34" charset="0"/>
              </a:rPr>
              <a:t>/</a:t>
            </a:r>
            <a:r>
              <a:rPr lang="id-ID" sz="1400" dirty="0" err="1">
                <a:latin typeface="Quire Sans" panose="020B0502040400020003" pitchFamily="34" charset="0"/>
                <a:cs typeface="Quire Sans" panose="020B0502040400020003" pitchFamily="34" charset="0"/>
              </a:rPr>
              <a:t>Depeko</a:t>
            </a:r>
            <a:endParaRPr lang="id-ID" sz="1400" dirty="0">
              <a:latin typeface="Quire Sans" panose="020B0502040400020003" pitchFamily="34" charset="0"/>
              <a:cs typeface="Quire Sans" panose="020B0502040400020003" pitchFamily="34" charset="0"/>
            </a:endParaRPr>
          </a:p>
        </p:txBody>
      </p:sp>
      <p:sp>
        <p:nvSpPr>
          <p:cNvPr id="15" name="TextBox 14">
            <a:extLst>
              <a:ext uri="{FF2B5EF4-FFF2-40B4-BE49-F238E27FC236}">
                <a16:creationId xmlns:a16="http://schemas.microsoft.com/office/drawing/2014/main" id="{59AE06C4-DFDB-632C-C6C7-411C368FD3B3}"/>
              </a:ext>
            </a:extLst>
          </p:cNvPr>
          <p:cNvSpPr txBox="1"/>
          <p:nvPr/>
        </p:nvSpPr>
        <p:spPr>
          <a:xfrm>
            <a:off x="273748" y="1324398"/>
            <a:ext cx="4450651" cy="954107"/>
          </a:xfrm>
          <a:prstGeom prst="rect">
            <a:avLst/>
          </a:prstGeom>
          <a:noFill/>
        </p:spPr>
        <p:txBody>
          <a:bodyPr wrap="square" rtlCol="0">
            <a:spAutoFit/>
          </a:bodyPr>
          <a:lstStyle/>
          <a:p>
            <a:pPr algn="just"/>
            <a:r>
              <a:rPr lang="id-ID" sz="1400" dirty="0" err="1">
                <a:latin typeface="Quire Sans Light" panose="020B0302040400020003" pitchFamily="34" charset="0"/>
              </a:rPr>
              <a:t>Depenas</a:t>
            </a:r>
            <a:r>
              <a:rPr lang="id-ID" sz="1400" dirty="0">
                <a:latin typeface="Quire Sans Light" panose="020B0302040400020003" pitchFamily="34" charset="0"/>
              </a:rPr>
              <a:t> bertugas memberikan saran dan pertimbangan kepada pemerintah dalam rangka perumusan kebijakan pengupahan dan pengembangan sistem pengupahan nasional.</a:t>
            </a:r>
          </a:p>
        </p:txBody>
      </p:sp>
      <p:sp>
        <p:nvSpPr>
          <p:cNvPr id="16" name="TextBox 15">
            <a:extLst>
              <a:ext uri="{FF2B5EF4-FFF2-40B4-BE49-F238E27FC236}">
                <a16:creationId xmlns:a16="http://schemas.microsoft.com/office/drawing/2014/main" id="{55528EA1-42C5-7074-C1E8-231C380F91A7}"/>
              </a:ext>
            </a:extLst>
          </p:cNvPr>
          <p:cNvSpPr txBox="1"/>
          <p:nvPr/>
        </p:nvSpPr>
        <p:spPr>
          <a:xfrm>
            <a:off x="332228" y="2665853"/>
            <a:ext cx="4450651" cy="1384995"/>
          </a:xfrm>
          <a:prstGeom prst="rect">
            <a:avLst/>
          </a:prstGeom>
          <a:noFill/>
        </p:spPr>
        <p:txBody>
          <a:bodyPr wrap="square" rtlCol="0">
            <a:spAutoFit/>
          </a:bodyPr>
          <a:lstStyle/>
          <a:p>
            <a:pPr algn="just"/>
            <a:r>
              <a:rPr lang="id-ID" sz="1400" dirty="0" err="1">
                <a:latin typeface="Quire Sans Light" panose="020B0302040400020003" pitchFamily="34" charset="0"/>
              </a:rPr>
              <a:t>Depeprov</a:t>
            </a:r>
            <a:r>
              <a:rPr lang="id-ID" sz="1400" dirty="0">
                <a:latin typeface="Quire Sans Light" panose="020B0302040400020003" pitchFamily="34" charset="0"/>
              </a:rPr>
              <a:t> memiliki tugas antara lain sebagai berikut.</a:t>
            </a:r>
          </a:p>
          <a:p>
            <a:pPr marL="342900" indent="-342900" algn="just">
              <a:buFont typeface="+mj-lt"/>
              <a:buAutoNum type="arabicParenR"/>
            </a:pPr>
            <a:r>
              <a:rPr lang="id-ID" sz="1400" dirty="0">
                <a:latin typeface="Quire Sans Light" panose="020B0302040400020003" pitchFamily="34" charset="0"/>
              </a:rPr>
              <a:t>Memberikan saran dan pertimbangan kepada gubernur dalam rangka </a:t>
            </a:r>
            <a:r>
              <a:rPr lang="id-ID" sz="1400" dirty="0" err="1">
                <a:latin typeface="Quire Sans Light" panose="020B0302040400020003" pitchFamily="34" charset="0"/>
              </a:rPr>
              <a:t>penetapapan</a:t>
            </a:r>
            <a:r>
              <a:rPr lang="id-ID" sz="1400" dirty="0">
                <a:latin typeface="Quire Sans Light" panose="020B0302040400020003" pitchFamily="34" charset="0"/>
              </a:rPr>
              <a:t> UMP, UMK dan UMS, serta penerapan sistem pengupahan provinsi.</a:t>
            </a:r>
          </a:p>
          <a:p>
            <a:pPr marL="342900" indent="-342900" algn="just">
              <a:buFont typeface="+mj-lt"/>
              <a:buAutoNum type="arabicParenR"/>
            </a:pPr>
            <a:r>
              <a:rPr lang="id-ID" sz="1400" dirty="0">
                <a:latin typeface="Quire Sans Light" panose="020B0302040400020003" pitchFamily="34" charset="0"/>
              </a:rPr>
              <a:t>Menyiapkan bahan perumusan pengembangan sistem pengupahan nasional.</a:t>
            </a:r>
          </a:p>
        </p:txBody>
      </p:sp>
      <p:sp>
        <p:nvSpPr>
          <p:cNvPr id="20" name="TextBox 19">
            <a:extLst>
              <a:ext uri="{FF2B5EF4-FFF2-40B4-BE49-F238E27FC236}">
                <a16:creationId xmlns:a16="http://schemas.microsoft.com/office/drawing/2014/main" id="{B1DB956F-0ECE-C911-533D-EA1322EDF736}"/>
              </a:ext>
            </a:extLst>
          </p:cNvPr>
          <p:cNvSpPr txBox="1"/>
          <p:nvPr/>
        </p:nvSpPr>
        <p:spPr>
          <a:xfrm>
            <a:off x="4919331" y="1335078"/>
            <a:ext cx="3767470" cy="2246769"/>
          </a:xfrm>
          <a:prstGeom prst="rect">
            <a:avLst/>
          </a:prstGeom>
          <a:noFill/>
        </p:spPr>
        <p:txBody>
          <a:bodyPr wrap="square" rtlCol="0">
            <a:spAutoFit/>
          </a:bodyPr>
          <a:lstStyle/>
          <a:p>
            <a:pPr algn="just"/>
            <a:r>
              <a:rPr lang="id-ID" sz="1400" dirty="0" err="1">
                <a:latin typeface="Quire Sans Light" panose="020B0302040400020003" pitchFamily="34" charset="0"/>
              </a:rPr>
              <a:t>Depekab</a:t>
            </a:r>
            <a:r>
              <a:rPr lang="id-ID" sz="1400" dirty="0">
                <a:latin typeface="Quire Sans Light" panose="020B0302040400020003" pitchFamily="34" charset="0"/>
              </a:rPr>
              <a:t>/</a:t>
            </a:r>
            <a:r>
              <a:rPr lang="id-ID" sz="1400" dirty="0" err="1">
                <a:latin typeface="Quire Sans Light" panose="020B0302040400020003" pitchFamily="34" charset="0"/>
              </a:rPr>
              <a:t>Depeko</a:t>
            </a:r>
            <a:r>
              <a:rPr lang="id-ID" sz="1400" dirty="0">
                <a:latin typeface="Quire Sans Light" panose="020B0302040400020003" pitchFamily="34" charset="0"/>
              </a:rPr>
              <a:t> memiliki tugas sebagai berikut.</a:t>
            </a:r>
          </a:p>
          <a:p>
            <a:pPr marL="342900" indent="-342900" algn="just">
              <a:buFont typeface="+mj-lt"/>
              <a:buAutoNum type="arabicParenR"/>
            </a:pPr>
            <a:r>
              <a:rPr lang="id-ID" sz="1400" dirty="0">
                <a:latin typeface="Quire Sans Light" panose="020B0302040400020003" pitchFamily="34" charset="0"/>
              </a:rPr>
              <a:t>Memberikan saran dan pertimbangan kepada bupati/wali kota dalam rangka pengusulan UMK dan UMSK, serta penerapan sistem pengupahan tingkat kabupaten/kota.</a:t>
            </a:r>
          </a:p>
          <a:p>
            <a:pPr marL="342900" indent="-342900" algn="just">
              <a:buFont typeface="+mj-lt"/>
              <a:buAutoNum type="arabicParenR"/>
            </a:pPr>
            <a:r>
              <a:rPr lang="id-ID" sz="1400" dirty="0">
                <a:latin typeface="Quire Sans Light" panose="020B0302040400020003" pitchFamily="34" charset="0"/>
              </a:rPr>
              <a:t>Menyiapkan bahan perumusan pengembangan sistem pengupahan nasional.</a:t>
            </a:r>
          </a:p>
        </p:txBody>
      </p:sp>
    </p:spTree>
    <p:extLst>
      <p:ext uri="{BB962C8B-B14F-4D97-AF65-F5344CB8AC3E}">
        <p14:creationId xmlns:p14="http://schemas.microsoft.com/office/powerpoint/2010/main" val="32481238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B099A16-5AE7-BDF2-E310-A837F28FB8FA}"/>
              </a:ext>
            </a:extLst>
          </p:cNvPr>
          <p:cNvSpPr txBox="1"/>
          <p:nvPr/>
        </p:nvSpPr>
        <p:spPr>
          <a:xfrm>
            <a:off x="0" y="4171950"/>
            <a:ext cx="9144000" cy="914400"/>
          </a:xfrm>
          <a:prstGeom prst="rect">
            <a:avLst/>
          </a:prstGeom>
          <a:solidFill>
            <a:srgbClr val="ECB189"/>
          </a:solidFill>
        </p:spPr>
        <p:txBody>
          <a:bodyPr wrap="square" rtlCol="0">
            <a:spAutoFit/>
          </a:bodyPr>
          <a:lstStyle/>
          <a:p>
            <a:endParaRPr lang="id-ID" dirty="0"/>
          </a:p>
        </p:txBody>
      </p:sp>
      <p:grpSp>
        <p:nvGrpSpPr>
          <p:cNvPr id="2" name="Group 1">
            <a:extLst>
              <a:ext uri="{FF2B5EF4-FFF2-40B4-BE49-F238E27FC236}">
                <a16:creationId xmlns:a16="http://schemas.microsoft.com/office/drawing/2014/main" id="{31BC4160-EF89-F4DA-8490-E52E15BCD4B2}"/>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FA8731E4-2CCF-971D-6516-3C6415DA92DF}"/>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DB2B4E7C-85AA-79BE-3D37-4DAE81E892C0}"/>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55759570-D93C-F117-8B3A-892567B7052A}"/>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77F36C79-670A-9B69-240A-4A4ADA2465DD}"/>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A076F01A-7B3B-42D4-21A4-647FE6A5098A}"/>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7E6EA278-D15A-6B87-6EC6-26053EB9CE0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17" name="Google Shape;577;p38">
            <a:extLst>
              <a:ext uri="{FF2B5EF4-FFF2-40B4-BE49-F238E27FC236}">
                <a16:creationId xmlns:a16="http://schemas.microsoft.com/office/drawing/2014/main" id="{A85395D1-BC1C-F7FE-68C6-F90FA697DF63}"/>
              </a:ext>
            </a:extLst>
          </p:cNvPr>
          <p:cNvSpPr txBox="1">
            <a:spLocks/>
          </p:cNvSpPr>
          <p:nvPr/>
        </p:nvSpPr>
        <p:spPr>
          <a:xfrm>
            <a:off x="6378" y="-58950"/>
            <a:ext cx="1289400" cy="841800"/>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sz="2400" b="1" dirty="0">
                <a:solidFill>
                  <a:srgbClr val="945200"/>
                </a:solidFill>
                <a:latin typeface="DM Sans" pitchFamily="2" charset="77"/>
              </a:rPr>
              <a:t>05</a:t>
            </a:r>
          </a:p>
        </p:txBody>
      </p:sp>
      <p:cxnSp>
        <p:nvCxnSpPr>
          <p:cNvPr id="18" name="Google Shape;579;p38">
            <a:extLst>
              <a:ext uri="{FF2B5EF4-FFF2-40B4-BE49-F238E27FC236}">
                <a16:creationId xmlns:a16="http://schemas.microsoft.com/office/drawing/2014/main" id="{EF376521-3953-F4EE-1460-33B12B7B80A4}"/>
              </a:ext>
            </a:extLst>
          </p:cNvPr>
          <p:cNvCxnSpPr>
            <a:cxnSpLocks/>
          </p:cNvCxnSpPr>
          <p:nvPr/>
        </p:nvCxnSpPr>
        <p:spPr>
          <a:xfrm>
            <a:off x="244322" y="531227"/>
            <a:ext cx="813513" cy="0"/>
          </a:xfrm>
          <a:prstGeom prst="straightConnector1">
            <a:avLst/>
          </a:prstGeom>
          <a:noFill/>
          <a:ln w="9525" cap="rnd" cmpd="sng">
            <a:solidFill>
              <a:schemeClr val="bg2">
                <a:lumMod val="10000"/>
              </a:schemeClr>
            </a:solidFill>
            <a:prstDash val="solid"/>
            <a:round/>
            <a:headEnd type="none" w="med" len="med"/>
            <a:tailEnd type="none" w="med" len="med"/>
          </a:ln>
        </p:spPr>
      </p:cxnSp>
      <p:sp>
        <p:nvSpPr>
          <p:cNvPr id="19" name="TextBox 18">
            <a:extLst>
              <a:ext uri="{FF2B5EF4-FFF2-40B4-BE49-F238E27FC236}">
                <a16:creationId xmlns:a16="http://schemas.microsoft.com/office/drawing/2014/main" id="{3F782010-F36F-2406-324C-65BBC03DFB70}"/>
              </a:ext>
            </a:extLst>
          </p:cNvPr>
          <p:cNvSpPr txBox="1"/>
          <p:nvPr/>
        </p:nvSpPr>
        <p:spPr>
          <a:xfrm>
            <a:off x="1066800" y="361950"/>
            <a:ext cx="5568978" cy="338554"/>
          </a:xfrm>
          <a:prstGeom prst="rect">
            <a:avLst/>
          </a:prstGeom>
          <a:noFill/>
        </p:spPr>
        <p:txBody>
          <a:bodyPr wrap="square" rtlCol="0">
            <a:spAutoFit/>
          </a:bodyPr>
          <a:lstStyle/>
          <a:p>
            <a:r>
              <a:rPr lang="id-ID" sz="1600" b="1" dirty="0">
                <a:solidFill>
                  <a:srgbClr val="945200"/>
                </a:solidFill>
                <a:latin typeface="DM Sans" pitchFamily="2" charset="77"/>
              </a:rPr>
              <a:t>Upah Minimum</a:t>
            </a:r>
          </a:p>
        </p:txBody>
      </p:sp>
      <p:sp>
        <p:nvSpPr>
          <p:cNvPr id="12" name="TextBox 11">
            <a:extLst>
              <a:ext uri="{FF2B5EF4-FFF2-40B4-BE49-F238E27FC236}">
                <a16:creationId xmlns:a16="http://schemas.microsoft.com/office/drawing/2014/main" id="{67DEF5CE-7273-C377-D9B3-A9251B050919}"/>
              </a:ext>
            </a:extLst>
          </p:cNvPr>
          <p:cNvSpPr txBox="1"/>
          <p:nvPr/>
        </p:nvSpPr>
        <p:spPr>
          <a:xfrm>
            <a:off x="1066800" y="607566"/>
            <a:ext cx="7696200" cy="738664"/>
          </a:xfrm>
          <a:prstGeom prst="rect">
            <a:avLst/>
          </a:prstGeom>
          <a:noFill/>
        </p:spPr>
        <p:txBody>
          <a:bodyPr wrap="square" rtlCol="0">
            <a:spAutoFit/>
          </a:bodyPr>
          <a:lstStyle/>
          <a:p>
            <a:pPr algn="just"/>
            <a:r>
              <a:rPr lang="id-ID" sz="1400" dirty="0">
                <a:latin typeface="Quire Sans Light" panose="020B0302040400020003" pitchFamily="34" charset="0"/>
              </a:rPr>
              <a:t>Setiap tahun pemerintah pusat memberikan arahan dan kebijakan kepada pemerintah daerah dalam menetapkan aturan mengenai kebijakan upah minimum. Aturan upah minimum yang tetapkan adalah sebagai berikut.</a:t>
            </a:r>
          </a:p>
        </p:txBody>
      </p:sp>
      <p:sp>
        <p:nvSpPr>
          <p:cNvPr id="21" name="TextBox 20">
            <a:extLst>
              <a:ext uri="{FF2B5EF4-FFF2-40B4-BE49-F238E27FC236}">
                <a16:creationId xmlns:a16="http://schemas.microsoft.com/office/drawing/2014/main" id="{C2BA480F-4B14-C822-AA97-48CC70C7FBCE}"/>
              </a:ext>
            </a:extLst>
          </p:cNvPr>
          <p:cNvSpPr txBox="1"/>
          <p:nvPr/>
        </p:nvSpPr>
        <p:spPr>
          <a:xfrm>
            <a:off x="1143000" y="1346230"/>
            <a:ext cx="2514600" cy="307777"/>
          </a:xfrm>
          <a:prstGeom prst="rect">
            <a:avLst/>
          </a:prstGeom>
          <a:noFill/>
        </p:spPr>
        <p:txBody>
          <a:bodyPr wrap="square" rtlCol="0">
            <a:spAutoFit/>
          </a:bodyPr>
          <a:lstStyle/>
          <a:p>
            <a:pPr marL="342900" indent="-342900">
              <a:buFont typeface="+mj-lt"/>
              <a:buAutoNum type="alphaLcPeriod"/>
            </a:pPr>
            <a:r>
              <a:rPr lang="id-ID" sz="1400" dirty="0">
                <a:latin typeface="Quire Sans" panose="020B0502040400020003" pitchFamily="34" charset="0"/>
                <a:cs typeface="Quire Sans" panose="020B0502040400020003" pitchFamily="34" charset="0"/>
              </a:rPr>
              <a:t>Upah Minimum Provinsi</a:t>
            </a:r>
          </a:p>
        </p:txBody>
      </p:sp>
      <p:sp>
        <p:nvSpPr>
          <p:cNvPr id="22" name="TextBox 21">
            <a:extLst>
              <a:ext uri="{FF2B5EF4-FFF2-40B4-BE49-F238E27FC236}">
                <a16:creationId xmlns:a16="http://schemas.microsoft.com/office/drawing/2014/main" id="{535A4183-F095-344C-C3EE-C023095A0BFB}"/>
              </a:ext>
            </a:extLst>
          </p:cNvPr>
          <p:cNvSpPr txBox="1"/>
          <p:nvPr/>
        </p:nvSpPr>
        <p:spPr>
          <a:xfrm>
            <a:off x="1143000" y="2475042"/>
            <a:ext cx="3124200" cy="307777"/>
          </a:xfrm>
          <a:prstGeom prst="rect">
            <a:avLst/>
          </a:prstGeom>
          <a:noFill/>
        </p:spPr>
        <p:txBody>
          <a:bodyPr wrap="square" rtlCol="0">
            <a:spAutoFit/>
          </a:bodyPr>
          <a:lstStyle/>
          <a:p>
            <a:pPr marL="342900" indent="-342900">
              <a:buFont typeface="+mj-lt"/>
              <a:buAutoNum type="alphaLcPeriod" startAt="2"/>
            </a:pPr>
            <a:r>
              <a:rPr lang="id-ID" sz="1400" dirty="0">
                <a:latin typeface="Quire Sans" panose="020B0502040400020003" pitchFamily="34" charset="0"/>
                <a:cs typeface="Quire Sans" panose="020B0502040400020003" pitchFamily="34" charset="0"/>
              </a:rPr>
              <a:t>Upah Minimum Kabupaten/Kota</a:t>
            </a:r>
          </a:p>
        </p:txBody>
      </p:sp>
      <p:sp>
        <p:nvSpPr>
          <p:cNvPr id="23" name="TextBox 22">
            <a:extLst>
              <a:ext uri="{FF2B5EF4-FFF2-40B4-BE49-F238E27FC236}">
                <a16:creationId xmlns:a16="http://schemas.microsoft.com/office/drawing/2014/main" id="{57FAE391-A811-7A59-C65A-B8A60E0C167F}"/>
              </a:ext>
            </a:extLst>
          </p:cNvPr>
          <p:cNvSpPr txBox="1"/>
          <p:nvPr/>
        </p:nvSpPr>
        <p:spPr>
          <a:xfrm>
            <a:off x="1497106" y="1581582"/>
            <a:ext cx="7162800" cy="892552"/>
          </a:xfrm>
          <a:prstGeom prst="rect">
            <a:avLst/>
          </a:prstGeom>
          <a:noFill/>
        </p:spPr>
        <p:txBody>
          <a:bodyPr wrap="square" rtlCol="0">
            <a:spAutoFit/>
          </a:bodyPr>
          <a:lstStyle/>
          <a:p>
            <a:pPr algn="just"/>
            <a:r>
              <a:rPr lang="id-ID" sz="1300" dirty="0">
                <a:latin typeface="Quire Sans Light" panose="020B0302040400020003" pitchFamily="34" charset="0"/>
              </a:rPr>
              <a:t>Perhitungan upah minimum provinsi (UMP) didasari oleh kondisi ekonomi dan ketenagakerjaan, meliputi tingkat daya beli, tingkat penyerapan tenaga kerja, dan median upah. Berdasarkan PP RI No. 36 Tahun 2021, gubernur wajib menetapkan upah minimum provinsi setiap tahun dengan perhitungan penyesuaian upah minimum dilakukan oleh dewan pengupahan provinsi.</a:t>
            </a:r>
          </a:p>
        </p:txBody>
      </p:sp>
      <p:sp>
        <p:nvSpPr>
          <p:cNvPr id="25" name="TextBox 24">
            <a:extLst>
              <a:ext uri="{FF2B5EF4-FFF2-40B4-BE49-F238E27FC236}">
                <a16:creationId xmlns:a16="http://schemas.microsoft.com/office/drawing/2014/main" id="{E2602B75-3236-7102-A806-9986C00B8B5A}"/>
              </a:ext>
            </a:extLst>
          </p:cNvPr>
          <p:cNvSpPr txBox="1"/>
          <p:nvPr/>
        </p:nvSpPr>
        <p:spPr>
          <a:xfrm>
            <a:off x="1497106" y="2711302"/>
            <a:ext cx="7162800" cy="1292662"/>
          </a:xfrm>
          <a:prstGeom prst="rect">
            <a:avLst/>
          </a:prstGeom>
          <a:noFill/>
        </p:spPr>
        <p:txBody>
          <a:bodyPr wrap="square" rtlCol="0">
            <a:spAutoFit/>
          </a:bodyPr>
          <a:lstStyle/>
          <a:p>
            <a:pPr algn="just"/>
            <a:r>
              <a:rPr lang="id-ID" sz="1300" dirty="0">
                <a:latin typeface="Quire Sans Light" panose="020B0302040400020003" pitchFamily="34" charset="0"/>
              </a:rPr>
              <a:t>Upah minimum kabupaten/kota (UMK) mempertimbangkan pertumbuhan ekonomi dan inflasi daerah yang berangkutan. Tingkat upah minimum ditentukan setiap tahun sesuai dengan kebijakan pengupahan pemerintah pusat untuk </a:t>
            </a:r>
            <a:r>
              <a:rPr lang="id-ID" sz="1300" dirty="0" err="1">
                <a:latin typeface="Quire Sans Light" panose="020B0302040400020003" pitchFamily="34" charset="0"/>
              </a:rPr>
              <a:t>memastikann</a:t>
            </a:r>
            <a:r>
              <a:rPr lang="id-ID" sz="1300" dirty="0">
                <a:latin typeface="Quire Sans Light" panose="020B0302040400020003" pitchFamily="34" charset="0"/>
              </a:rPr>
              <a:t> kehidupan yang layak dengan mempertimbangkan kondisi tenaga kerja, produktivitas, dan pertumbuhan ekonomi. Upah minimum juga dapat ditetapkan dengan kesepakatan bersama antara pengusaha dan pekerja, dengan ketentuan besaran upah tidak boleh kurang dari yang ditetapkan pemerintah.</a:t>
            </a:r>
          </a:p>
        </p:txBody>
      </p:sp>
    </p:spTree>
    <p:extLst>
      <p:ext uri="{BB962C8B-B14F-4D97-AF65-F5344CB8AC3E}">
        <p14:creationId xmlns:p14="http://schemas.microsoft.com/office/powerpoint/2010/main" val="19965695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E0E6DBF-5FFB-7424-5EB2-4069E85DDD31}"/>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54F9302-42F4-6573-7FA6-C5A00795F7C5}"/>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B594AE3D-33AF-D58E-A0E3-E9F24D5CAB6B}"/>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75E34C0B-DD0E-476C-352D-8338F34BA29F}"/>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30F62384-AE8D-0A28-7B2D-CE6EF6081D34}"/>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182DD146-1D56-6859-98F1-30CA2D7A8B7E}"/>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197DD24F-F631-146C-153D-3670732956C5}"/>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10" name="Picture 9" descr="A picture containing cartoon, clipart, graphics&#10;&#10;Description automatically generated">
            <a:extLst>
              <a:ext uri="{FF2B5EF4-FFF2-40B4-BE49-F238E27FC236}">
                <a16:creationId xmlns:a16="http://schemas.microsoft.com/office/drawing/2014/main" id="{752E9AE4-3AE0-9BA8-0A5E-A370322317A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371600" y="1009650"/>
            <a:ext cx="3124200" cy="3124200"/>
          </a:xfrm>
          <a:prstGeom prst="rect">
            <a:avLst/>
          </a:prstGeom>
        </p:spPr>
      </p:pic>
      <p:sp>
        <p:nvSpPr>
          <p:cNvPr id="11" name="TextBox 10">
            <a:extLst>
              <a:ext uri="{FF2B5EF4-FFF2-40B4-BE49-F238E27FC236}">
                <a16:creationId xmlns:a16="http://schemas.microsoft.com/office/drawing/2014/main" id="{B76B8E17-5BF5-D0A4-2F2B-67D19E255C59}"/>
              </a:ext>
            </a:extLst>
          </p:cNvPr>
          <p:cNvSpPr txBox="1"/>
          <p:nvPr/>
        </p:nvSpPr>
        <p:spPr>
          <a:xfrm>
            <a:off x="5410200" y="2110085"/>
            <a:ext cx="3276600" cy="461665"/>
          </a:xfrm>
          <a:prstGeom prst="rect">
            <a:avLst/>
          </a:prstGeom>
          <a:noFill/>
        </p:spPr>
        <p:txBody>
          <a:bodyPr wrap="square" rtlCol="0">
            <a:spAutoFit/>
          </a:bodyPr>
          <a:lstStyle/>
          <a:p>
            <a:r>
              <a:rPr lang="id-ID" sz="2400" dirty="0">
                <a:solidFill>
                  <a:srgbClr val="0070C0"/>
                </a:solidFill>
                <a:latin typeface="Hiragino Kaku Gothic StdN W8" panose="020B0800000000000000" pitchFamily="34" charset="-128"/>
                <a:ea typeface="Hiragino Kaku Gothic StdN W8" panose="020B0800000000000000" pitchFamily="34" charset="-128"/>
              </a:rPr>
              <a:t>C. Pengangguran</a:t>
            </a:r>
          </a:p>
        </p:txBody>
      </p:sp>
    </p:spTree>
    <p:extLst>
      <p:ext uri="{BB962C8B-B14F-4D97-AF65-F5344CB8AC3E}">
        <p14:creationId xmlns:p14="http://schemas.microsoft.com/office/powerpoint/2010/main" val="22876240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b="6000"/>
          </a:stretch>
        </a:blipFill>
        <a:effectLst/>
      </p:bgPr>
    </p:bg>
    <p:spTree>
      <p:nvGrpSpPr>
        <p:cNvPr id="1" name=""/>
        <p:cNvGrpSpPr/>
        <p:nvPr/>
      </p:nvGrpSpPr>
      <p:grpSpPr>
        <a:xfrm>
          <a:off x="0" y="0"/>
          <a:ext cx="0" cy="0"/>
          <a:chOff x="0" y="0"/>
          <a:chExt cx="0" cy="0"/>
        </a:xfrm>
      </p:grpSpPr>
      <p:pic>
        <p:nvPicPr>
          <p:cNvPr id="15" name="Picture 14" descr="A person wearing a mask holding a sign&#10;&#10;Description automatically generated with medium confidence">
            <a:extLst>
              <a:ext uri="{FF2B5EF4-FFF2-40B4-BE49-F238E27FC236}">
                <a16:creationId xmlns:a16="http://schemas.microsoft.com/office/drawing/2014/main" id="{CA308B98-87CF-27BB-0C54-3C904BF0945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200" y="1574058"/>
            <a:ext cx="3163856" cy="3163856"/>
          </a:xfrm>
          <a:prstGeom prst="rect">
            <a:avLst/>
          </a:prstGeom>
        </p:spPr>
      </p:pic>
      <p:grpSp>
        <p:nvGrpSpPr>
          <p:cNvPr id="2" name="Group 1">
            <a:extLst>
              <a:ext uri="{FF2B5EF4-FFF2-40B4-BE49-F238E27FC236}">
                <a16:creationId xmlns:a16="http://schemas.microsoft.com/office/drawing/2014/main" id="{6BC770FA-2901-9B72-8E50-CA479154A5EA}"/>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A931A7C6-02F1-4692-4E9B-5EE9DD76D368}"/>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A323D298-B46C-8619-2323-F0AAF3193620}"/>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88ADFD1C-430E-4285-6937-F1A0E7CA80A0}"/>
                    </a:ext>
                  </a:extLst>
                </p:cNvPr>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84B105AC-78C8-F847-134C-8E46DFEF8BAD}"/>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2EE20B1B-BB30-B934-16FF-2FDE2C10CA5C}"/>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1C45A34F-07BC-E4DB-61D3-82F60CD8960C}"/>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456;p39">
            <a:extLst>
              <a:ext uri="{FF2B5EF4-FFF2-40B4-BE49-F238E27FC236}">
                <a16:creationId xmlns:a16="http://schemas.microsoft.com/office/drawing/2014/main" id="{4339C5F6-B537-791F-3AE8-2C057AE96B05}"/>
              </a:ext>
            </a:extLst>
          </p:cNvPr>
          <p:cNvSpPr/>
          <p:nvPr/>
        </p:nvSpPr>
        <p:spPr>
          <a:xfrm>
            <a:off x="304800" y="285750"/>
            <a:ext cx="434942" cy="376521"/>
          </a:xfrm>
          <a:prstGeom prst="ellipse">
            <a:avLst/>
          </a:prstGeom>
          <a:solidFill>
            <a:srgbClr val="DFE251">
              <a:alpha val="7349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b="1" dirty="0">
                <a:latin typeface="Eras Bold ITC" panose="020B0602030504020804" pitchFamily="34" charset="77"/>
              </a:rPr>
              <a:t>1</a:t>
            </a:r>
            <a:endParaRPr sz="2000" b="1" dirty="0">
              <a:latin typeface="Eras Bold ITC" panose="020B0602030504020804" pitchFamily="34" charset="77"/>
            </a:endParaRPr>
          </a:p>
        </p:txBody>
      </p:sp>
      <p:sp>
        <p:nvSpPr>
          <p:cNvPr id="10" name="TextBox 9">
            <a:extLst>
              <a:ext uri="{FF2B5EF4-FFF2-40B4-BE49-F238E27FC236}">
                <a16:creationId xmlns:a16="http://schemas.microsoft.com/office/drawing/2014/main" id="{821F38C2-B41D-9E8B-0942-E1099B6501CE}"/>
              </a:ext>
            </a:extLst>
          </p:cNvPr>
          <p:cNvSpPr txBox="1"/>
          <p:nvPr/>
        </p:nvSpPr>
        <p:spPr>
          <a:xfrm>
            <a:off x="739742" y="316009"/>
            <a:ext cx="3352800" cy="338554"/>
          </a:xfrm>
          <a:prstGeom prst="rect">
            <a:avLst/>
          </a:prstGeom>
          <a:noFill/>
        </p:spPr>
        <p:txBody>
          <a:bodyPr wrap="square" rtlCol="0">
            <a:spAutoFit/>
          </a:bodyPr>
          <a:lstStyle/>
          <a:p>
            <a:r>
              <a:rPr lang="id-ID" sz="1600" dirty="0">
                <a:solidFill>
                  <a:schemeClr val="accent4">
                    <a:lumMod val="50000"/>
                  </a:schemeClr>
                </a:solidFill>
                <a:latin typeface="Hiragino Kaku Gothic StdN W8" panose="020B0800000000000000" pitchFamily="34" charset="-128"/>
                <a:ea typeface="Hiragino Kaku Gothic StdN W8" panose="020B0800000000000000" pitchFamily="34" charset="-128"/>
              </a:rPr>
              <a:t>Tingkat Pengangguran</a:t>
            </a:r>
          </a:p>
        </p:txBody>
      </p:sp>
      <p:sp>
        <p:nvSpPr>
          <p:cNvPr id="11" name="TextBox 10">
            <a:extLst>
              <a:ext uri="{FF2B5EF4-FFF2-40B4-BE49-F238E27FC236}">
                <a16:creationId xmlns:a16="http://schemas.microsoft.com/office/drawing/2014/main" id="{56ADF5F0-960C-CD2B-446A-81BEF60097F5}"/>
              </a:ext>
            </a:extLst>
          </p:cNvPr>
          <p:cNvSpPr txBox="1"/>
          <p:nvPr/>
        </p:nvSpPr>
        <p:spPr>
          <a:xfrm>
            <a:off x="2859054" y="874355"/>
            <a:ext cx="5583226" cy="1169551"/>
          </a:xfrm>
          <a:prstGeom prst="rect">
            <a:avLst/>
          </a:prstGeom>
          <a:noFill/>
        </p:spPr>
        <p:txBody>
          <a:bodyPr wrap="square" rtlCol="0">
            <a:spAutoFit/>
          </a:bodyPr>
          <a:lstStyle/>
          <a:p>
            <a:pPr algn="just"/>
            <a:r>
              <a:rPr lang="id-ID" sz="1400" dirty="0">
                <a:latin typeface="Quire Sans Light" panose="020B0302040400020003" pitchFamily="34" charset="0"/>
              </a:rPr>
              <a:t>Penganggur adalah orang yang tidak mempunyai pekerjaan, sedang mencari pekerjaan, atau sedang mempersiapkan suatu usaha baru. Tingkat pengangguran adalah perbandingan antara jumlah penganggur dan jumlah angkatan kerja dalam kurun waktu tertentu yang dinyatakan dalam bentuk persentase.</a:t>
            </a:r>
          </a:p>
        </p:txBody>
      </p:sp>
      <p:sp>
        <p:nvSpPr>
          <p:cNvPr id="12" name="TextBox 11">
            <a:extLst>
              <a:ext uri="{FF2B5EF4-FFF2-40B4-BE49-F238E27FC236}">
                <a16:creationId xmlns:a16="http://schemas.microsoft.com/office/drawing/2014/main" id="{A666DDF9-4BC1-62ED-17BE-62A7B12D83BC}"/>
              </a:ext>
            </a:extLst>
          </p:cNvPr>
          <p:cNvSpPr txBox="1"/>
          <p:nvPr/>
        </p:nvSpPr>
        <p:spPr>
          <a:xfrm>
            <a:off x="2836645" y="3089996"/>
            <a:ext cx="5605636" cy="954107"/>
          </a:xfrm>
          <a:prstGeom prst="rect">
            <a:avLst/>
          </a:prstGeom>
          <a:noFill/>
        </p:spPr>
        <p:txBody>
          <a:bodyPr wrap="square" rtlCol="0">
            <a:spAutoFit/>
          </a:bodyPr>
          <a:lstStyle/>
          <a:p>
            <a:pPr algn="just"/>
            <a:r>
              <a:rPr lang="id-ID" sz="1400" dirty="0">
                <a:latin typeface="Quire Sans Light" panose="020B0302040400020003" pitchFamily="34" charset="0"/>
              </a:rPr>
              <a:t>Di Indonesia, berdasarkan tingkat pendidikan, jumlah penganggur didominasi oleh lulusan SMA/SMK ke bawah (SMA/SMK, SMP, SD, dan di bawah SD). Pada bulan Agustus tahun 2022, jumlah penganggur di Indonesia sebesar 8,4 juta jiwa.</a:t>
            </a:r>
          </a:p>
        </p:txBody>
      </p:sp>
      <p:sp>
        <p:nvSpPr>
          <p:cNvPr id="13" name="TextBox 12">
            <a:extLst>
              <a:ext uri="{FF2B5EF4-FFF2-40B4-BE49-F238E27FC236}">
                <a16:creationId xmlns:a16="http://schemas.microsoft.com/office/drawing/2014/main" id="{42696BB5-BF42-37A0-359A-6A47A63022F7}"/>
              </a:ext>
            </a:extLst>
          </p:cNvPr>
          <p:cNvSpPr txBox="1"/>
          <p:nvPr/>
        </p:nvSpPr>
        <p:spPr>
          <a:xfrm>
            <a:off x="2859055" y="2152233"/>
            <a:ext cx="5583225" cy="738664"/>
          </a:xfrm>
          <a:prstGeom prst="rect">
            <a:avLst/>
          </a:prstGeom>
          <a:noFill/>
        </p:spPr>
        <p:txBody>
          <a:bodyPr wrap="square" rtlCol="0">
            <a:spAutoFit/>
          </a:bodyPr>
          <a:lstStyle/>
          <a:p>
            <a:pPr algn="just"/>
            <a:r>
              <a:rPr lang="id-ID" sz="1400" dirty="0">
                <a:latin typeface="Quire Sans Light" panose="020B0302040400020003" pitchFamily="34" charset="0"/>
              </a:rPr>
              <a:t>Jika peningkatan jumlah angkatan kerja di suatu negara tidak diimbangi dengan peningkatan daya serap lapangan kerja, tingkat pengangguran di negara tersebut tinggi, dan sebaliknya.</a:t>
            </a:r>
          </a:p>
        </p:txBody>
      </p:sp>
    </p:spTree>
    <p:extLst>
      <p:ext uri="{BB962C8B-B14F-4D97-AF65-F5344CB8AC3E}">
        <p14:creationId xmlns:p14="http://schemas.microsoft.com/office/powerpoint/2010/main" val="3715398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96A8ECBD-2167-EAC4-40B8-B9AB3F03489D}"/>
              </a:ext>
            </a:extLst>
          </p:cNvPr>
          <p:cNvSpPr/>
          <p:nvPr/>
        </p:nvSpPr>
        <p:spPr>
          <a:xfrm flipH="1">
            <a:off x="0" y="-19050"/>
            <a:ext cx="9144000" cy="5143500"/>
          </a:xfrm>
          <a:prstGeom prst="rect">
            <a:avLst/>
          </a:prstGeom>
          <a:gradFill flip="none" rotWithShape="1">
            <a:gsLst>
              <a:gs pos="0">
                <a:schemeClr val="accent1">
                  <a:lumMod val="5000"/>
                  <a:lumOff val="95000"/>
                  <a:alpha val="0"/>
                </a:schemeClr>
              </a:gs>
              <a:gs pos="74000">
                <a:schemeClr val="bg1"/>
              </a:gs>
              <a:gs pos="83000">
                <a:schemeClr val="bg1"/>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p:cNvGrpSpPr/>
          <p:nvPr/>
        </p:nvGrpSpPr>
        <p:grpSpPr>
          <a:xfrm>
            <a:off x="0" y="4302125"/>
            <a:ext cx="9144000" cy="841375"/>
            <a:chOff x="0" y="4302125"/>
            <a:chExt cx="9144000" cy="841375"/>
          </a:xfrm>
        </p:grpSpPr>
        <p:grpSp>
          <p:nvGrpSpPr>
            <p:cNvPr id="25" name="Group 24"/>
            <p:cNvGrpSpPr/>
            <p:nvPr/>
          </p:nvGrpSpPr>
          <p:grpSpPr>
            <a:xfrm>
              <a:off x="0" y="4302125"/>
              <a:ext cx="9144000" cy="841375"/>
              <a:chOff x="0" y="4302125"/>
              <a:chExt cx="9144000" cy="841375"/>
            </a:xfrm>
          </p:grpSpPr>
          <p:grpSp>
            <p:nvGrpSpPr>
              <p:cNvPr id="27" name="Group 26"/>
              <p:cNvGrpSpPr/>
              <p:nvPr/>
            </p:nvGrpSpPr>
            <p:grpSpPr>
              <a:xfrm>
                <a:off x="0" y="4302125"/>
                <a:ext cx="9144000" cy="841375"/>
                <a:chOff x="0" y="4302125"/>
                <a:chExt cx="9144000" cy="841375"/>
              </a:xfrm>
            </p:grpSpPr>
            <p:pic>
              <p:nvPicPr>
                <p:cNvPr id="29" name="Picture 2" descr="E:\ELISA\ERLANGGA LISA\2017\TEMPLATE PPT\SMP PPKN kelas X kelompok wajib\SMP PPKN kelas X kelompok wajib.png"/>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30" name="TextBox 16"/>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28" name="Picture 27" descr="A picture containing text&#10;&#10;Description automatically generated">
                <a:extLst>
                  <a:ext uri="{FF2B5EF4-FFF2-40B4-BE49-F238E27FC236}">
                    <a16:creationId xmlns:a16="http://schemas.microsoft.com/office/drawing/2014/main" id="{D65625EF-D92B-4D38-A026-7B2925F9C466}"/>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26" name="Rectangle 25"/>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38" name="TextBox 37">
            <a:extLst>
              <a:ext uri="{FF2B5EF4-FFF2-40B4-BE49-F238E27FC236}">
                <a16:creationId xmlns:a16="http://schemas.microsoft.com/office/drawing/2014/main" id="{DB306B00-AD6A-F8C4-3E79-AB423AB93B3D}"/>
              </a:ext>
            </a:extLst>
          </p:cNvPr>
          <p:cNvSpPr txBox="1"/>
          <p:nvPr/>
        </p:nvSpPr>
        <p:spPr>
          <a:xfrm>
            <a:off x="2834107" y="255806"/>
            <a:ext cx="5017771" cy="769441"/>
          </a:xfrm>
          <a:prstGeom prst="rect">
            <a:avLst/>
          </a:prstGeom>
          <a:noFill/>
        </p:spPr>
        <p:txBody>
          <a:bodyPr wrap="square" rtlCol="0">
            <a:spAutoFit/>
          </a:bodyPr>
          <a:lstStyle/>
          <a:p>
            <a:pPr algn="r"/>
            <a:r>
              <a:rPr lang="en-US" sz="2200" b="1" dirty="0" err="1">
                <a:solidFill>
                  <a:schemeClr val="bg2">
                    <a:lumMod val="25000"/>
                  </a:schemeClr>
                </a:solidFill>
                <a:latin typeface="Eras Bold ITC" panose="020B0602030504020804" pitchFamily="34" charset="77"/>
              </a:rPr>
              <a:t>Pendapatan</a:t>
            </a:r>
            <a:r>
              <a:rPr lang="en-US" sz="2200" b="1" dirty="0">
                <a:solidFill>
                  <a:schemeClr val="bg2">
                    <a:lumMod val="25000"/>
                  </a:schemeClr>
                </a:solidFill>
                <a:latin typeface="Eras Bold ITC" panose="020B0602030504020804" pitchFamily="34" charset="77"/>
              </a:rPr>
              <a:t> Nasional dan </a:t>
            </a:r>
            <a:r>
              <a:rPr lang="en-US" sz="2200" b="1" dirty="0" err="1">
                <a:solidFill>
                  <a:schemeClr val="bg2">
                    <a:lumMod val="25000"/>
                  </a:schemeClr>
                </a:solidFill>
                <a:latin typeface="Eras Bold ITC" panose="020B0602030504020804" pitchFamily="34" charset="77"/>
              </a:rPr>
              <a:t>Kesenjangan</a:t>
            </a:r>
            <a:r>
              <a:rPr lang="en-US" sz="2200" b="1" dirty="0">
                <a:solidFill>
                  <a:schemeClr val="bg2">
                    <a:lumMod val="25000"/>
                  </a:schemeClr>
                </a:solidFill>
                <a:latin typeface="Eras Bold ITC" panose="020B0602030504020804" pitchFamily="34" charset="77"/>
              </a:rPr>
              <a:t> Ekonomi</a:t>
            </a:r>
          </a:p>
        </p:txBody>
      </p:sp>
      <p:grpSp>
        <p:nvGrpSpPr>
          <p:cNvPr id="39" name="Group 38">
            <a:extLst>
              <a:ext uri="{FF2B5EF4-FFF2-40B4-BE49-F238E27FC236}">
                <a16:creationId xmlns:a16="http://schemas.microsoft.com/office/drawing/2014/main" id="{B03FE343-2A7C-E187-701C-F2CF201A7E1E}"/>
              </a:ext>
            </a:extLst>
          </p:cNvPr>
          <p:cNvGrpSpPr/>
          <p:nvPr/>
        </p:nvGrpSpPr>
        <p:grpSpPr>
          <a:xfrm>
            <a:off x="7869727" y="146403"/>
            <a:ext cx="1073468" cy="1004905"/>
            <a:chOff x="145732" y="323674"/>
            <a:chExt cx="1285876" cy="1165014"/>
          </a:xfrm>
        </p:grpSpPr>
        <p:sp>
          <p:nvSpPr>
            <p:cNvPr id="40" name="Oval 39">
              <a:extLst>
                <a:ext uri="{FF2B5EF4-FFF2-40B4-BE49-F238E27FC236}">
                  <a16:creationId xmlns:a16="http://schemas.microsoft.com/office/drawing/2014/main" id="{C7B6FF7D-6FA1-6CB1-8E8F-F2F4C9681722}"/>
                </a:ext>
              </a:extLst>
            </p:cNvPr>
            <p:cNvSpPr/>
            <p:nvPr/>
          </p:nvSpPr>
          <p:spPr>
            <a:xfrm>
              <a:off x="202883" y="335104"/>
              <a:ext cx="1228725" cy="1153584"/>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1CE965B8-7A3B-4A97-A8A7-81C88C4D723C}"/>
                </a:ext>
              </a:extLst>
            </p:cNvPr>
            <p:cNvSpPr/>
            <p:nvPr/>
          </p:nvSpPr>
          <p:spPr>
            <a:xfrm>
              <a:off x="145732" y="323674"/>
              <a:ext cx="1228725" cy="115358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Box 41">
              <a:extLst>
                <a:ext uri="{FF2B5EF4-FFF2-40B4-BE49-F238E27FC236}">
                  <a16:creationId xmlns:a16="http://schemas.microsoft.com/office/drawing/2014/main" id="{5B1F1316-CD83-AD52-AA67-8DA1D8D71389}"/>
                </a:ext>
              </a:extLst>
            </p:cNvPr>
            <p:cNvSpPr txBox="1"/>
            <p:nvPr/>
          </p:nvSpPr>
          <p:spPr>
            <a:xfrm>
              <a:off x="265450" y="468717"/>
              <a:ext cx="1000125" cy="963398"/>
            </a:xfrm>
            <a:prstGeom prst="rect">
              <a:avLst/>
            </a:prstGeom>
            <a:noFill/>
          </p:spPr>
          <p:txBody>
            <a:bodyPr wrap="square" rtlCol="0">
              <a:spAutoFit/>
            </a:bodyPr>
            <a:lstStyle/>
            <a:p>
              <a:pPr algn="ctr"/>
              <a:r>
                <a:rPr lang="en-US" sz="2400" b="1" dirty="0">
                  <a:solidFill>
                    <a:schemeClr val="bg2">
                      <a:lumMod val="25000"/>
                    </a:schemeClr>
                  </a:solidFill>
                  <a:latin typeface="Eras Bold ITC" panose="020B0602030504020804" pitchFamily="34" charset="77"/>
                </a:rPr>
                <a:t>Bab 2</a:t>
              </a:r>
            </a:p>
          </p:txBody>
        </p:sp>
      </p:grpSp>
      <p:sp>
        <p:nvSpPr>
          <p:cNvPr id="43" name="TextBox 42">
            <a:extLst>
              <a:ext uri="{FF2B5EF4-FFF2-40B4-BE49-F238E27FC236}">
                <a16:creationId xmlns:a16="http://schemas.microsoft.com/office/drawing/2014/main" id="{14C4101D-E67F-AF5E-C36A-706FDE652BD6}"/>
              </a:ext>
            </a:extLst>
          </p:cNvPr>
          <p:cNvSpPr txBox="1"/>
          <p:nvPr/>
        </p:nvSpPr>
        <p:spPr>
          <a:xfrm>
            <a:off x="4191000" y="1741301"/>
            <a:ext cx="4799321" cy="2520162"/>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noAutofit/>
          </a:bodyPr>
          <a:lstStyle/>
          <a:p>
            <a:r>
              <a:rPr lang="en-US" sz="1600" dirty="0" err="1">
                <a:solidFill>
                  <a:schemeClr val="tx1"/>
                </a:solidFill>
                <a:latin typeface="Quire Sans" panose="020B0502040400020003" pitchFamily="34" charset="0"/>
                <a:cs typeface="Quire Sans" panose="020B0502040400020003" pitchFamily="34" charset="0"/>
              </a:rPr>
              <a:t>Peserta</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didik</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diharapkan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mampu</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menjelaskan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konsep</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ketenagakerjaan</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mengidentifikasi</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jenis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tenaga</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kerja</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menganalisis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masalah-masalah</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ketenagakerjaan</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menganalisis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sistem</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upah</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mengidentifikasi</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jenis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upah</a:t>
            </a:r>
            <a:r>
              <a:rPr lang="en-US" sz="1600" dirty="0">
                <a:solidFill>
                  <a:schemeClr val="tx1"/>
                </a:solidFill>
                <a:latin typeface="Quire Sans" panose="020B0502040400020003" pitchFamily="34" charset="0"/>
                <a:cs typeface="Quire Sans" panose="020B0502040400020003" pitchFamily="34" charset="0"/>
              </a:rPr>
              <a:t>; </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Mendeskripsikan</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konsep</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pengangguran</a:t>
            </a:r>
            <a:r>
              <a:rPr lang="en-US" sz="1600" dirty="0">
                <a:solidFill>
                  <a:schemeClr val="tx1"/>
                </a:solidFill>
                <a:latin typeface="Quire Sans" panose="020B0502040400020003" pitchFamily="34" charset="0"/>
                <a:cs typeface="Quire Sans" panose="020B0502040400020003" pitchFamily="34" charset="0"/>
              </a:rPr>
              <a:t>;</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Mengidentifikasi</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jenis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pengangguran</a:t>
            </a:r>
            <a:r>
              <a:rPr lang="en-US" sz="1600" dirty="0">
                <a:solidFill>
                  <a:schemeClr val="tx1"/>
                </a:solidFill>
                <a:latin typeface="Quire Sans" panose="020B0502040400020003" pitchFamily="34" charset="0"/>
                <a:cs typeface="Quire Sans" panose="020B0502040400020003" pitchFamily="34" charset="0"/>
              </a:rPr>
              <a:t>; dan</a:t>
            </a:r>
          </a:p>
          <a:p>
            <a:pPr marL="342900" indent="-342900">
              <a:buFont typeface="+mj-lt"/>
              <a:buAutoNum type="arabicPeriod"/>
            </a:pPr>
            <a:r>
              <a:rPr lang="en-US" sz="1600" dirty="0" err="1">
                <a:solidFill>
                  <a:schemeClr val="tx1"/>
                </a:solidFill>
                <a:latin typeface="Quire Sans" panose="020B0502040400020003" pitchFamily="34" charset="0"/>
                <a:cs typeface="Quire Sans" panose="020B0502040400020003" pitchFamily="34" charset="0"/>
              </a:rPr>
              <a:t>menganalisis</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upaya</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mengatasi</a:t>
            </a:r>
            <a:r>
              <a:rPr lang="en-US" sz="1600" dirty="0">
                <a:solidFill>
                  <a:schemeClr val="tx1"/>
                </a:solidFill>
                <a:latin typeface="Quire Sans" panose="020B0502040400020003" pitchFamily="34" charset="0"/>
                <a:cs typeface="Quire Sans" panose="020B0502040400020003" pitchFamily="34" charset="0"/>
              </a:rPr>
              <a:t> </a:t>
            </a:r>
            <a:r>
              <a:rPr lang="en-US" sz="1600" dirty="0" err="1">
                <a:solidFill>
                  <a:schemeClr val="tx1"/>
                </a:solidFill>
                <a:latin typeface="Quire Sans" panose="020B0502040400020003" pitchFamily="34" charset="0"/>
                <a:cs typeface="Quire Sans" panose="020B0502040400020003" pitchFamily="34" charset="0"/>
              </a:rPr>
              <a:t>pengangguran</a:t>
            </a:r>
            <a:r>
              <a:rPr lang="en-US" sz="1600" dirty="0">
                <a:solidFill>
                  <a:schemeClr val="tx1"/>
                </a:solidFill>
                <a:latin typeface="Quire Sans" panose="020B0502040400020003" pitchFamily="34" charset="0"/>
                <a:cs typeface="Quire Sans" panose="020B0502040400020003" pitchFamily="34" charset="0"/>
              </a:rPr>
              <a:t>.</a:t>
            </a:r>
          </a:p>
        </p:txBody>
      </p:sp>
      <p:sp>
        <p:nvSpPr>
          <p:cNvPr id="44" name="Rounded Rectangle 43">
            <a:extLst>
              <a:ext uri="{FF2B5EF4-FFF2-40B4-BE49-F238E27FC236}">
                <a16:creationId xmlns:a16="http://schemas.microsoft.com/office/drawing/2014/main" id="{8B64FF4F-53D9-C6B8-5C94-B991877EB26E}"/>
              </a:ext>
            </a:extLst>
          </p:cNvPr>
          <p:cNvSpPr/>
          <p:nvPr/>
        </p:nvSpPr>
        <p:spPr>
          <a:xfrm>
            <a:off x="4186518" y="1276350"/>
            <a:ext cx="2503170" cy="464951"/>
          </a:xfrm>
          <a:prstGeom prst="round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45" name="TextBox 44">
            <a:extLst>
              <a:ext uri="{FF2B5EF4-FFF2-40B4-BE49-F238E27FC236}">
                <a16:creationId xmlns:a16="http://schemas.microsoft.com/office/drawing/2014/main" id="{6E70A4B7-E6C7-601F-D658-0E690240DEE0}"/>
              </a:ext>
            </a:extLst>
          </p:cNvPr>
          <p:cNvSpPr txBox="1"/>
          <p:nvPr/>
        </p:nvSpPr>
        <p:spPr>
          <a:xfrm>
            <a:off x="4097459" y="1324159"/>
            <a:ext cx="2681288" cy="369332"/>
          </a:xfrm>
          <a:prstGeom prst="rect">
            <a:avLst/>
          </a:prstGeom>
          <a:noFill/>
        </p:spPr>
        <p:txBody>
          <a:bodyPr wrap="square" rtlCol="0">
            <a:spAutoFit/>
          </a:bodyPr>
          <a:lstStyle/>
          <a:p>
            <a:pPr algn="ctr"/>
            <a:r>
              <a:rPr lang="en-US" b="1" dirty="0" err="1">
                <a:latin typeface="Oriya MN" pitchFamily="2" charset="0"/>
                <a:cs typeface="Oriya MN" pitchFamily="2" charset="0"/>
              </a:rPr>
              <a:t>Tujuan</a:t>
            </a:r>
            <a:r>
              <a:rPr lang="en-US" b="1" dirty="0">
                <a:latin typeface="Oriya MN" pitchFamily="2" charset="0"/>
                <a:cs typeface="Oriya MN" pitchFamily="2" charset="0"/>
              </a:rPr>
              <a:t> Pembelajaran</a:t>
            </a:r>
          </a:p>
        </p:txBody>
      </p:sp>
    </p:spTree>
    <p:extLst>
      <p:ext uri="{BB962C8B-B14F-4D97-AF65-F5344CB8AC3E}">
        <p14:creationId xmlns:p14="http://schemas.microsoft.com/office/powerpoint/2010/main" val="22610575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C770FA-2901-9B72-8E50-CA479154A5EA}"/>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A931A7C6-02F1-4692-4E9B-5EE9DD76D368}"/>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A323D298-B46C-8619-2323-F0AAF3193620}"/>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88ADFD1C-430E-4285-6937-F1A0E7CA80A0}"/>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84B105AC-78C8-F847-134C-8E46DFEF8BAD}"/>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2EE20B1B-BB30-B934-16FF-2FDE2C10CA5C}"/>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1C45A34F-07BC-E4DB-61D3-82F60CD8960C}"/>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456;p39">
            <a:extLst>
              <a:ext uri="{FF2B5EF4-FFF2-40B4-BE49-F238E27FC236}">
                <a16:creationId xmlns:a16="http://schemas.microsoft.com/office/drawing/2014/main" id="{4339C5F6-B537-791F-3AE8-2C057AE96B05}"/>
              </a:ext>
            </a:extLst>
          </p:cNvPr>
          <p:cNvSpPr/>
          <p:nvPr/>
        </p:nvSpPr>
        <p:spPr>
          <a:xfrm>
            <a:off x="304800" y="285750"/>
            <a:ext cx="434942" cy="376521"/>
          </a:xfrm>
          <a:prstGeom prst="ellipse">
            <a:avLst/>
          </a:prstGeom>
          <a:solidFill>
            <a:srgbClr val="DFE251">
              <a:alpha val="7349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b="1" dirty="0">
                <a:latin typeface="Eras Bold ITC" panose="020B0602030504020804" pitchFamily="34" charset="77"/>
              </a:rPr>
              <a:t>2</a:t>
            </a:r>
            <a:endParaRPr sz="2000" b="1" dirty="0">
              <a:latin typeface="Eras Bold ITC" panose="020B0602030504020804" pitchFamily="34" charset="77"/>
            </a:endParaRPr>
          </a:p>
        </p:txBody>
      </p:sp>
      <p:sp>
        <p:nvSpPr>
          <p:cNvPr id="10" name="TextBox 9">
            <a:extLst>
              <a:ext uri="{FF2B5EF4-FFF2-40B4-BE49-F238E27FC236}">
                <a16:creationId xmlns:a16="http://schemas.microsoft.com/office/drawing/2014/main" id="{821F38C2-B41D-9E8B-0942-E1099B6501CE}"/>
              </a:ext>
            </a:extLst>
          </p:cNvPr>
          <p:cNvSpPr txBox="1"/>
          <p:nvPr/>
        </p:nvSpPr>
        <p:spPr>
          <a:xfrm>
            <a:off x="739742" y="316009"/>
            <a:ext cx="5432458" cy="338554"/>
          </a:xfrm>
          <a:prstGeom prst="rect">
            <a:avLst/>
          </a:prstGeom>
          <a:noFill/>
        </p:spPr>
        <p:txBody>
          <a:bodyPr wrap="square" rtlCol="0">
            <a:spAutoFit/>
          </a:bodyPr>
          <a:lstStyle/>
          <a:p>
            <a:r>
              <a:rPr lang="id-ID" sz="1600" dirty="0">
                <a:solidFill>
                  <a:schemeClr val="accent4">
                    <a:lumMod val="50000"/>
                  </a:schemeClr>
                </a:solidFill>
                <a:latin typeface="Hiragino Kaku Gothic StdN W8" panose="020B0800000000000000" pitchFamily="34" charset="-128"/>
                <a:ea typeface="Hiragino Kaku Gothic StdN W8" panose="020B0800000000000000" pitchFamily="34" charset="-128"/>
              </a:rPr>
              <a:t>Jenis Pengangguran dan Penyebabnya</a:t>
            </a:r>
          </a:p>
        </p:txBody>
      </p:sp>
      <p:sp>
        <p:nvSpPr>
          <p:cNvPr id="14" name="TextBox 13">
            <a:extLst>
              <a:ext uri="{FF2B5EF4-FFF2-40B4-BE49-F238E27FC236}">
                <a16:creationId xmlns:a16="http://schemas.microsoft.com/office/drawing/2014/main" id="{72867C5D-344D-C755-7C03-4AD4027D59D9}"/>
              </a:ext>
            </a:extLst>
          </p:cNvPr>
          <p:cNvSpPr txBox="1"/>
          <p:nvPr/>
        </p:nvSpPr>
        <p:spPr>
          <a:xfrm>
            <a:off x="762000" y="663773"/>
            <a:ext cx="5029200" cy="307777"/>
          </a:xfrm>
          <a:prstGeom prst="rect">
            <a:avLst/>
          </a:prstGeom>
          <a:noFill/>
        </p:spPr>
        <p:txBody>
          <a:bodyPr wrap="square" rtlCol="0">
            <a:spAutoFit/>
          </a:bodyPr>
          <a:lstStyle/>
          <a:p>
            <a:pPr marL="342900" indent="-342900">
              <a:buFont typeface="+mj-lt"/>
              <a:buAutoNum type="alphaLcPeriod"/>
            </a:pPr>
            <a:r>
              <a:rPr lang="id-ID" sz="1400" dirty="0">
                <a:latin typeface="Quire Sans" panose="020B0502040400020003" pitchFamily="34" charset="0"/>
                <a:cs typeface="Quire Sans" panose="020B0502040400020003" pitchFamily="34" charset="0"/>
              </a:rPr>
              <a:t>Jenis pengangguran Menurut Faktor Penyebab Terjadinya</a:t>
            </a:r>
          </a:p>
        </p:txBody>
      </p:sp>
      <p:sp>
        <p:nvSpPr>
          <p:cNvPr id="17" name="TextBox 16">
            <a:extLst>
              <a:ext uri="{FF2B5EF4-FFF2-40B4-BE49-F238E27FC236}">
                <a16:creationId xmlns:a16="http://schemas.microsoft.com/office/drawing/2014/main" id="{325F1C76-AC30-3A6E-0812-DE05B6CCF1BE}"/>
              </a:ext>
            </a:extLst>
          </p:cNvPr>
          <p:cNvSpPr txBox="1"/>
          <p:nvPr/>
        </p:nvSpPr>
        <p:spPr>
          <a:xfrm>
            <a:off x="762000" y="977123"/>
            <a:ext cx="3810000" cy="1754326"/>
          </a:xfrm>
          <a:prstGeom prst="rect">
            <a:avLst/>
          </a:prstGeom>
          <a:noFill/>
        </p:spPr>
        <p:txBody>
          <a:bodyPr wrap="square" rtlCol="0">
            <a:spAutoFit/>
          </a:bodyPr>
          <a:lstStyle/>
          <a:p>
            <a:pPr marL="342900" indent="-342900" algn="just">
              <a:buFont typeface="+mj-lt"/>
              <a:buAutoNum type="arabicParenR"/>
            </a:pPr>
            <a:r>
              <a:rPr lang="id-ID" sz="1200" b="1" dirty="0">
                <a:solidFill>
                  <a:schemeClr val="accent1">
                    <a:lumMod val="50000"/>
                  </a:schemeClr>
                </a:solidFill>
                <a:latin typeface="Quire Sans" panose="020B0502040400020003" pitchFamily="34" charset="0"/>
                <a:cs typeface="Quire Sans" panose="020B0502040400020003" pitchFamily="34" charset="0"/>
              </a:rPr>
              <a:t>Pengangguran konjungtur/siklis </a:t>
            </a:r>
            <a:r>
              <a:rPr lang="id-ID" sz="1200" dirty="0">
                <a:solidFill>
                  <a:schemeClr val="accent1">
                    <a:lumMod val="50000"/>
                  </a:schemeClr>
                </a:solidFill>
                <a:latin typeface="Quire Sans Light" panose="020B0302040400020003" pitchFamily="34" charset="0"/>
                <a:cs typeface="Quire Sans" panose="020B0502040400020003" pitchFamily="34" charset="0"/>
              </a:rPr>
              <a:t>adalah pengangguran yang berkaitan dengan turunnya kegiatan perekonomian suatu negara. Kegiatan ekonomi mengalami kemunduran, daya beli masyarakat menurun. Akibatnya, barang menumpuk di gudang. Perusahaan industri mengurangi kapasitas produksi bahkan menghentikannya produksi, sehingga sebagian buruh diberhentikan.</a:t>
            </a:r>
            <a:endParaRPr lang="id-ID" sz="12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9" name="TextBox 18">
            <a:extLst>
              <a:ext uri="{FF2B5EF4-FFF2-40B4-BE49-F238E27FC236}">
                <a16:creationId xmlns:a16="http://schemas.microsoft.com/office/drawing/2014/main" id="{37FADCF2-8A12-8FD9-262F-4BB6857C1D2C}"/>
              </a:ext>
            </a:extLst>
          </p:cNvPr>
          <p:cNvSpPr txBox="1"/>
          <p:nvPr/>
        </p:nvSpPr>
        <p:spPr>
          <a:xfrm>
            <a:off x="762000" y="2713650"/>
            <a:ext cx="3810000" cy="1384995"/>
          </a:xfrm>
          <a:prstGeom prst="rect">
            <a:avLst/>
          </a:prstGeom>
          <a:noFill/>
        </p:spPr>
        <p:txBody>
          <a:bodyPr wrap="square" rtlCol="0">
            <a:spAutoFit/>
          </a:bodyPr>
          <a:lstStyle/>
          <a:p>
            <a:pPr marL="342900" indent="-342900" algn="just">
              <a:buFont typeface="+mj-lt"/>
              <a:buAutoNum type="arabicParenR" startAt="2"/>
            </a:pPr>
            <a:r>
              <a:rPr lang="id-ID" sz="1200" b="1" dirty="0">
                <a:solidFill>
                  <a:schemeClr val="accent1">
                    <a:lumMod val="50000"/>
                  </a:schemeClr>
                </a:solidFill>
                <a:latin typeface="Quire Sans" panose="020B0502040400020003" pitchFamily="34" charset="0"/>
                <a:cs typeface="Quire Sans" panose="020B0502040400020003" pitchFamily="34" charset="0"/>
              </a:rPr>
              <a:t>Pengangguran struktural </a:t>
            </a:r>
            <a:r>
              <a:rPr lang="id-ID" sz="1200" dirty="0">
                <a:solidFill>
                  <a:schemeClr val="accent1">
                    <a:lumMod val="50000"/>
                  </a:schemeClr>
                </a:solidFill>
                <a:latin typeface="Quire Sans Light" panose="020B0302040400020003" pitchFamily="34" charset="0"/>
                <a:cs typeface="Quire Sans" panose="020B0502040400020003" pitchFamily="34" charset="0"/>
              </a:rPr>
              <a:t>adalah pengangguran yang terjadi karena perubahan struktur atau perubahan komposisi perekonomian. Perubahan struktur tersebut memerlukan keterampilan baru agar dapat menyesuaikan diri dengan keadaan baru. Pengangguran struktural dapat juga terjadi karena penggunaan alat yang makin canggih. </a:t>
            </a:r>
            <a:endParaRPr lang="id-ID" sz="12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20" name="TextBox 19">
            <a:extLst>
              <a:ext uri="{FF2B5EF4-FFF2-40B4-BE49-F238E27FC236}">
                <a16:creationId xmlns:a16="http://schemas.microsoft.com/office/drawing/2014/main" id="{615AB5CD-0A4A-FEFC-2114-15A9999366CC}"/>
              </a:ext>
            </a:extLst>
          </p:cNvPr>
          <p:cNvSpPr txBox="1"/>
          <p:nvPr/>
        </p:nvSpPr>
        <p:spPr>
          <a:xfrm>
            <a:off x="4603376" y="977123"/>
            <a:ext cx="3810000" cy="1384995"/>
          </a:xfrm>
          <a:prstGeom prst="rect">
            <a:avLst/>
          </a:prstGeom>
          <a:noFill/>
        </p:spPr>
        <p:txBody>
          <a:bodyPr wrap="square" rtlCol="0">
            <a:spAutoFit/>
          </a:bodyPr>
          <a:lstStyle/>
          <a:p>
            <a:pPr marL="342900" indent="-342900" algn="just">
              <a:buFont typeface="+mj-lt"/>
              <a:buAutoNum type="arabicParenR" startAt="3"/>
            </a:pPr>
            <a:r>
              <a:rPr lang="id-ID" sz="1200" b="1" dirty="0">
                <a:solidFill>
                  <a:schemeClr val="accent1">
                    <a:lumMod val="50000"/>
                  </a:schemeClr>
                </a:solidFill>
                <a:latin typeface="Quire Sans" panose="020B0502040400020003" pitchFamily="34" charset="0"/>
                <a:cs typeface="Quire Sans" panose="020B0502040400020003" pitchFamily="34" charset="0"/>
              </a:rPr>
              <a:t>Pengangguran </a:t>
            </a:r>
            <a:r>
              <a:rPr lang="id-ID" sz="1200" b="1" dirty="0" err="1">
                <a:solidFill>
                  <a:schemeClr val="accent1">
                    <a:lumMod val="50000"/>
                  </a:schemeClr>
                </a:solidFill>
                <a:latin typeface="Quire Sans" panose="020B0502040400020003" pitchFamily="34" charset="0"/>
                <a:cs typeface="Quire Sans" panose="020B0502040400020003" pitchFamily="34" charset="0"/>
              </a:rPr>
              <a:t>friksional</a:t>
            </a:r>
            <a:r>
              <a:rPr lang="id-ID" sz="1200" b="1" dirty="0">
                <a:solidFill>
                  <a:schemeClr val="accent1">
                    <a:lumMod val="50000"/>
                  </a:schemeClr>
                </a:solidFill>
                <a:latin typeface="Quire Sans" panose="020B0502040400020003" pitchFamily="34" charset="0"/>
                <a:cs typeface="Quire Sans" panose="020B0502040400020003" pitchFamily="34" charset="0"/>
              </a:rPr>
              <a:t> </a:t>
            </a:r>
            <a:r>
              <a:rPr lang="id-ID" sz="1200" dirty="0">
                <a:solidFill>
                  <a:schemeClr val="accent1">
                    <a:lumMod val="50000"/>
                  </a:schemeClr>
                </a:solidFill>
                <a:latin typeface="Quire Sans Light" panose="020B0302040400020003" pitchFamily="34" charset="0"/>
                <a:cs typeface="Quire Sans" panose="020B0502040400020003" pitchFamily="34" charset="0"/>
              </a:rPr>
              <a:t>adalah pengangguran yang terjadi karena kesulitan temporer dalam mempertemukan pemberi kerja dan pelamar kerja. Kesulitan-kesulitan ini antara lain waktu yang diperlukan dalam proses </a:t>
            </a:r>
            <a:r>
              <a:rPr lang="id-ID" sz="1200" dirty="0" err="1">
                <a:solidFill>
                  <a:schemeClr val="accent1">
                    <a:lumMod val="50000"/>
                  </a:schemeClr>
                </a:solidFill>
                <a:latin typeface="Quire Sans Light" panose="020B0302040400020003" pitchFamily="34" charset="0"/>
                <a:cs typeface="Quire Sans" panose="020B0502040400020003" pitchFamily="34" charset="0"/>
              </a:rPr>
              <a:t>pelamaran</a:t>
            </a:r>
            <a:r>
              <a:rPr lang="id-ID" sz="1200" dirty="0">
                <a:solidFill>
                  <a:schemeClr val="accent1">
                    <a:lumMod val="50000"/>
                  </a:schemeClr>
                </a:solidFill>
                <a:latin typeface="Quire Sans Light" panose="020B0302040400020003" pitchFamily="34" charset="0"/>
                <a:cs typeface="Quire Sans" panose="020B0502040400020003" pitchFamily="34" charset="0"/>
              </a:rPr>
              <a:t> dan seleksi oleh pemberi kerja. Pengangguran </a:t>
            </a:r>
            <a:r>
              <a:rPr lang="id-ID" sz="1200" dirty="0" err="1">
                <a:solidFill>
                  <a:schemeClr val="accent1">
                    <a:lumMod val="50000"/>
                  </a:schemeClr>
                </a:solidFill>
                <a:latin typeface="Quire Sans Light" panose="020B0302040400020003" pitchFamily="34" charset="0"/>
                <a:cs typeface="Quire Sans" panose="020B0502040400020003" pitchFamily="34" charset="0"/>
              </a:rPr>
              <a:t>friksional</a:t>
            </a:r>
            <a:r>
              <a:rPr lang="id-ID" sz="1200" dirty="0">
                <a:solidFill>
                  <a:schemeClr val="accent1">
                    <a:lumMod val="50000"/>
                  </a:schemeClr>
                </a:solidFill>
                <a:latin typeface="Quire Sans Light" panose="020B0302040400020003" pitchFamily="34" charset="0"/>
                <a:cs typeface="Quire Sans" panose="020B0502040400020003" pitchFamily="34" charset="0"/>
              </a:rPr>
              <a:t> juga terjadi karena faktor jarak dan kurangnya informasi. </a:t>
            </a:r>
            <a:endParaRPr lang="id-ID" sz="12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21" name="TextBox 20">
            <a:extLst>
              <a:ext uri="{FF2B5EF4-FFF2-40B4-BE49-F238E27FC236}">
                <a16:creationId xmlns:a16="http://schemas.microsoft.com/office/drawing/2014/main" id="{780E9AE2-0C65-C83F-DAD5-E36DD74F951F}"/>
              </a:ext>
            </a:extLst>
          </p:cNvPr>
          <p:cNvSpPr txBox="1"/>
          <p:nvPr/>
        </p:nvSpPr>
        <p:spPr>
          <a:xfrm>
            <a:off x="4598894" y="2713650"/>
            <a:ext cx="3810000" cy="830997"/>
          </a:xfrm>
          <a:prstGeom prst="rect">
            <a:avLst/>
          </a:prstGeom>
          <a:noFill/>
        </p:spPr>
        <p:txBody>
          <a:bodyPr wrap="square" rtlCol="0">
            <a:spAutoFit/>
          </a:bodyPr>
          <a:lstStyle/>
          <a:p>
            <a:pPr marL="342900" indent="-342900" algn="just">
              <a:buFont typeface="+mj-lt"/>
              <a:buAutoNum type="arabicParenR" startAt="4"/>
            </a:pPr>
            <a:r>
              <a:rPr lang="id-ID" sz="1200" b="1" dirty="0">
                <a:solidFill>
                  <a:schemeClr val="accent1">
                    <a:lumMod val="50000"/>
                  </a:schemeClr>
                </a:solidFill>
                <a:latin typeface="Quire Sans" panose="020B0502040400020003" pitchFamily="34" charset="0"/>
                <a:cs typeface="Quire Sans" panose="020B0502040400020003" pitchFamily="34" charset="0"/>
              </a:rPr>
              <a:t>Pengangguran musiman </a:t>
            </a:r>
            <a:r>
              <a:rPr lang="id-ID" sz="1200" dirty="0">
                <a:solidFill>
                  <a:schemeClr val="accent1">
                    <a:lumMod val="50000"/>
                  </a:schemeClr>
                </a:solidFill>
                <a:latin typeface="Quire Sans Light" panose="020B0302040400020003" pitchFamily="34" charset="0"/>
                <a:cs typeface="Quire Sans" panose="020B0502040400020003" pitchFamily="34" charset="0"/>
              </a:rPr>
              <a:t>adalah pengangguran yang terjadi karena pergantian musim. Ada waktu yang tak terpakai karena tidak ada pekerjaan dari musim yang satu ke musim lainnya. </a:t>
            </a:r>
            <a:endParaRPr lang="id-ID" sz="1200" b="1" i="1" dirty="0">
              <a:solidFill>
                <a:schemeClr val="accent1">
                  <a:lumMod val="50000"/>
                </a:schemeClr>
              </a:solidFill>
              <a:latin typeface="Quire Sans" panose="020B0502040400020003" pitchFamily="34" charset="0"/>
              <a:cs typeface="Quire Sans" panose="020B0502040400020003" pitchFamily="34" charset="0"/>
            </a:endParaRPr>
          </a:p>
        </p:txBody>
      </p:sp>
    </p:spTree>
    <p:extLst>
      <p:ext uri="{BB962C8B-B14F-4D97-AF65-F5344CB8AC3E}">
        <p14:creationId xmlns:p14="http://schemas.microsoft.com/office/powerpoint/2010/main" val="13841601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C770FA-2901-9B72-8E50-CA479154A5EA}"/>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A931A7C6-02F1-4692-4E9B-5EE9DD76D368}"/>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A323D298-B46C-8619-2323-F0AAF3193620}"/>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88ADFD1C-430E-4285-6937-F1A0E7CA80A0}"/>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84B105AC-78C8-F847-134C-8E46DFEF8BAD}"/>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2EE20B1B-BB30-B934-16FF-2FDE2C10CA5C}"/>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1C45A34F-07BC-E4DB-61D3-82F60CD8960C}"/>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456;p39">
            <a:extLst>
              <a:ext uri="{FF2B5EF4-FFF2-40B4-BE49-F238E27FC236}">
                <a16:creationId xmlns:a16="http://schemas.microsoft.com/office/drawing/2014/main" id="{4339C5F6-B537-791F-3AE8-2C057AE96B05}"/>
              </a:ext>
            </a:extLst>
          </p:cNvPr>
          <p:cNvSpPr/>
          <p:nvPr/>
        </p:nvSpPr>
        <p:spPr>
          <a:xfrm>
            <a:off x="304800" y="285750"/>
            <a:ext cx="434942" cy="376521"/>
          </a:xfrm>
          <a:prstGeom prst="ellipse">
            <a:avLst/>
          </a:prstGeom>
          <a:solidFill>
            <a:srgbClr val="DFE251">
              <a:alpha val="7349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b="1" dirty="0">
                <a:latin typeface="Eras Bold ITC" panose="020B0602030504020804" pitchFamily="34" charset="77"/>
              </a:rPr>
              <a:t>2</a:t>
            </a:r>
            <a:endParaRPr sz="2000" b="1" dirty="0">
              <a:latin typeface="Eras Bold ITC" panose="020B0602030504020804" pitchFamily="34" charset="77"/>
            </a:endParaRPr>
          </a:p>
        </p:txBody>
      </p:sp>
      <p:sp>
        <p:nvSpPr>
          <p:cNvPr id="10" name="TextBox 9">
            <a:extLst>
              <a:ext uri="{FF2B5EF4-FFF2-40B4-BE49-F238E27FC236}">
                <a16:creationId xmlns:a16="http://schemas.microsoft.com/office/drawing/2014/main" id="{821F38C2-B41D-9E8B-0942-E1099B6501CE}"/>
              </a:ext>
            </a:extLst>
          </p:cNvPr>
          <p:cNvSpPr txBox="1"/>
          <p:nvPr/>
        </p:nvSpPr>
        <p:spPr>
          <a:xfrm>
            <a:off x="739742" y="316009"/>
            <a:ext cx="5432458" cy="338554"/>
          </a:xfrm>
          <a:prstGeom prst="rect">
            <a:avLst/>
          </a:prstGeom>
          <a:noFill/>
        </p:spPr>
        <p:txBody>
          <a:bodyPr wrap="square" rtlCol="0">
            <a:spAutoFit/>
          </a:bodyPr>
          <a:lstStyle/>
          <a:p>
            <a:r>
              <a:rPr lang="id-ID" sz="1600" dirty="0">
                <a:solidFill>
                  <a:schemeClr val="accent4">
                    <a:lumMod val="50000"/>
                  </a:schemeClr>
                </a:solidFill>
                <a:latin typeface="Hiragino Kaku Gothic StdN W8" panose="020B0800000000000000" pitchFamily="34" charset="-128"/>
                <a:ea typeface="Hiragino Kaku Gothic StdN W8" panose="020B0800000000000000" pitchFamily="34" charset="-128"/>
              </a:rPr>
              <a:t>Jenis Pengangguran dan Penyebabnya</a:t>
            </a:r>
          </a:p>
        </p:txBody>
      </p:sp>
      <p:sp>
        <p:nvSpPr>
          <p:cNvPr id="14" name="TextBox 13">
            <a:extLst>
              <a:ext uri="{FF2B5EF4-FFF2-40B4-BE49-F238E27FC236}">
                <a16:creationId xmlns:a16="http://schemas.microsoft.com/office/drawing/2014/main" id="{72867C5D-344D-C755-7C03-4AD4027D59D9}"/>
              </a:ext>
            </a:extLst>
          </p:cNvPr>
          <p:cNvSpPr txBox="1"/>
          <p:nvPr/>
        </p:nvSpPr>
        <p:spPr>
          <a:xfrm>
            <a:off x="762000" y="663773"/>
            <a:ext cx="5029200" cy="307777"/>
          </a:xfrm>
          <a:prstGeom prst="rect">
            <a:avLst/>
          </a:prstGeom>
          <a:noFill/>
        </p:spPr>
        <p:txBody>
          <a:bodyPr wrap="square" rtlCol="0">
            <a:spAutoFit/>
          </a:bodyPr>
          <a:lstStyle/>
          <a:p>
            <a:pPr marL="342900" indent="-342900">
              <a:buFont typeface="+mj-lt"/>
              <a:buAutoNum type="alphaLcPeriod"/>
            </a:pPr>
            <a:r>
              <a:rPr lang="id-ID" sz="1400" dirty="0">
                <a:latin typeface="Quire Sans" panose="020B0502040400020003" pitchFamily="34" charset="0"/>
                <a:cs typeface="Quire Sans" panose="020B0502040400020003" pitchFamily="34" charset="0"/>
              </a:rPr>
              <a:t>Jenis pengangguran Menurut Lama Waktu Kerja</a:t>
            </a:r>
          </a:p>
        </p:txBody>
      </p:sp>
      <p:sp>
        <p:nvSpPr>
          <p:cNvPr id="17" name="TextBox 16">
            <a:extLst>
              <a:ext uri="{FF2B5EF4-FFF2-40B4-BE49-F238E27FC236}">
                <a16:creationId xmlns:a16="http://schemas.microsoft.com/office/drawing/2014/main" id="{325F1C76-AC30-3A6E-0812-DE05B6CCF1BE}"/>
              </a:ext>
            </a:extLst>
          </p:cNvPr>
          <p:cNvSpPr txBox="1"/>
          <p:nvPr/>
        </p:nvSpPr>
        <p:spPr>
          <a:xfrm>
            <a:off x="762000" y="977123"/>
            <a:ext cx="3810000" cy="1015663"/>
          </a:xfrm>
          <a:prstGeom prst="rect">
            <a:avLst/>
          </a:prstGeom>
          <a:noFill/>
        </p:spPr>
        <p:txBody>
          <a:bodyPr wrap="square" rtlCol="0">
            <a:spAutoFit/>
          </a:bodyPr>
          <a:lstStyle/>
          <a:p>
            <a:pPr marL="342900" indent="-342900" algn="just">
              <a:buFont typeface="+mj-lt"/>
              <a:buAutoNum type="arabicParenR"/>
            </a:pPr>
            <a:r>
              <a:rPr lang="id-ID" sz="1200" b="1" dirty="0">
                <a:solidFill>
                  <a:schemeClr val="accent1">
                    <a:lumMod val="50000"/>
                  </a:schemeClr>
                </a:solidFill>
                <a:latin typeface="Quire Sans" panose="020B0502040400020003" pitchFamily="34" charset="0"/>
                <a:cs typeface="Quire Sans" panose="020B0502040400020003" pitchFamily="34" charset="0"/>
              </a:rPr>
              <a:t>Pengangguran terbuka </a:t>
            </a:r>
            <a:r>
              <a:rPr lang="id-ID" sz="1200" b="1" i="1" dirty="0">
                <a:solidFill>
                  <a:schemeClr val="accent1">
                    <a:lumMod val="50000"/>
                  </a:schemeClr>
                </a:solidFill>
                <a:latin typeface="Quire Sans" panose="020B0502040400020003" pitchFamily="34" charset="0"/>
                <a:cs typeface="Quire Sans" panose="020B0502040400020003" pitchFamily="34" charset="0"/>
              </a:rPr>
              <a:t>(open </a:t>
            </a:r>
            <a:r>
              <a:rPr lang="id-ID" sz="1200" b="1" i="1" dirty="0" err="1">
                <a:solidFill>
                  <a:schemeClr val="accent1">
                    <a:lumMod val="50000"/>
                  </a:schemeClr>
                </a:solidFill>
                <a:latin typeface="Quire Sans" panose="020B0502040400020003" pitchFamily="34" charset="0"/>
                <a:cs typeface="Quire Sans" panose="020B0502040400020003" pitchFamily="34" charset="0"/>
              </a:rPr>
              <a:t>unemployment</a:t>
            </a:r>
            <a:r>
              <a:rPr lang="id-ID" sz="1200" b="1" i="1" dirty="0">
                <a:solidFill>
                  <a:schemeClr val="accent1">
                    <a:lumMod val="50000"/>
                  </a:schemeClr>
                </a:solidFill>
                <a:latin typeface="Quire Sans" panose="020B0502040400020003" pitchFamily="34" charset="0"/>
                <a:cs typeface="Quire Sans" panose="020B0502040400020003" pitchFamily="34" charset="0"/>
              </a:rPr>
              <a:t>) </a:t>
            </a:r>
            <a:r>
              <a:rPr lang="id-ID" sz="1200" dirty="0">
                <a:solidFill>
                  <a:schemeClr val="accent1">
                    <a:lumMod val="50000"/>
                  </a:schemeClr>
                </a:solidFill>
                <a:latin typeface="Quire Sans Light" panose="020B0302040400020003" pitchFamily="34" charset="0"/>
                <a:cs typeface="Quire Sans" panose="020B0502040400020003" pitchFamily="34" charset="0"/>
              </a:rPr>
              <a:t>adalah situasi ketika orang sama sekali tidak bekerja dan berusaha mencari pekerjaan. Disebabkan oleh lapangan kerja yang tidak tersedia, ketidakcocokan, serta tidak mau bekerja.</a:t>
            </a:r>
          </a:p>
        </p:txBody>
      </p:sp>
      <p:sp>
        <p:nvSpPr>
          <p:cNvPr id="19" name="TextBox 18">
            <a:extLst>
              <a:ext uri="{FF2B5EF4-FFF2-40B4-BE49-F238E27FC236}">
                <a16:creationId xmlns:a16="http://schemas.microsoft.com/office/drawing/2014/main" id="{37FADCF2-8A12-8FD9-262F-4BB6857C1D2C}"/>
              </a:ext>
            </a:extLst>
          </p:cNvPr>
          <p:cNvSpPr txBox="1"/>
          <p:nvPr/>
        </p:nvSpPr>
        <p:spPr>
          <a:xfrm>
            <a:off x="762000" y="2713650"/>
            <a:ext cx="3810000" cy="1015663"/>
          </a:xfrm>
          <a:prstGeom prst="rect">
            <a:avLst/>
          </a:prstGeom>
          <a:noFill/>
        </p:spPr>
        <p:txBody>
          <a:bodyPr wrap="square" rtlCol="0">
            <a:spAutoFit/>
          </a:bodyPr>
          <a:lstStyle/>
          <a:p>
            <a:pPr marL="342900" indent="-342900" algn="just">
              <a:buFont typeface="+mj-lt"/>
              <a:buAutoNum type="arabicParenR" startAt="2"/>
            </a:pPr>
            <a:r>
              <a:rPr lang="id-ID" sz="1200" b="1" dirty="0">
                <a:solidFill>
                  <a:schemeClr val="accent1">
                    <a:lumMod val="50000"/>
                  </a:schemeClr>
                </a:solidFill>
                <a:latin typeface="Quire Sans" panose="020B0502040400020003" pitchFamily="34" charset="0"/>
                <a:cs typeface="Quire Sans" panose="020B0502040400020003" pitchFamily="34" charset="0"/>
              </a:rPr>
              <a:t>Setengah menganggur </a:t>
            </a:r>
            <a:r>
              <a:rPr lang="id-ID" sz="1200" b="1" i="1" dirty="0">
                <a:solidFill>
                  <a:schemeClr val="accent1">
                    <a:lumMod val="50000"/>
                  </a:schemeClr>
                </a:solidFill>
                <a:latin typeface="Quire Sans" panose="020B0502040400020003" pitchFamily="34" charset="0"/>
                <a:cs typeface="Quire Sans" panose="020B0502040400020003" pitchFamily="34" charset="0"/>
              </a:rPr>
              <a:t>(</a:t>
            </a:r>
            <a:r>
              <a:rPr lang="id-ID" sz="1200" b="1" i="1" dirty="0" err="1">
                <a:solidFill>
                  <a:schemeClr val="accent1">
                    <a:lumMod val="50000"/>
                  </a:schemeClr>
                </a:solidFill>
                <a:latin typeface="Quire Sans" panose="020B0502040400020003" pitchFamily="34" charset="0"/>
                <a:cs typeface="Quire Sans" panose="020B0502040400020003" pitchFamily="34" charset="0"/>
              </a:rPr>
              <a:t>underemployment</a:t>
            </a:r>
            <a:r>
              <a:rPr lang="id-ID" sz="1200" b="1" i="1" dirty="0">
                <a:solidFill>
                  <a:schemeClr val="accent1">
                    <a:lumMod val="50000"/>
                  </a:schemeClr>
                </a:solidFill>
                <a:latin typeface="Quire Sans" panose="020B0502040400020003" pitchFamily="34" charset="0"/>
                <a:cs typeface="Quire Sans" panose="020B0502040400020003" pitchFamily="34" charset="0"/>
              </a:rPr>
              <a:t>) </a:t>
            </a:r>
            <a:r>
              <a:rPr lang="id-ID" sz="1200" dirty="0">
                <a:solidFill>
                  <a:schemeClr val="accent1">
                    <a:lumMod val="50000"/>
                  </a:schemeClr>
                </a:solidFill>
                <a:latin typeface="Quire Sans Light" panose="020B0302040400020003" pitchFamily="34" charset="0"/>
                <a:cs typeface="Quire Sans" panose="020B0502040400020003" pitchFamily="34" charset="0"/>
              </a:rPr>
              <a:t>adalah situasi ketika orang bekerja, tetapi tenaganya kurang </a:t>
            </a:r>
            <a:r>
              <a:rPr lang="id-ID" sz="1200" dirty="0" err="1">
                <a:solidFill>
                  <a:schemeClr val="accent1">
                    <a:lumMod val="50000"/>
                  </a:schemeClr>
                </a:solidFill>
                <a:latin typeface="Quire Sans Light" panose="020B0302040400020003" pitchFamily="34" charset="0"/>
                <a:cs typeface="Quire Sans" panose="020B0502040400020003" pitchFamily="34" charset="0"/>
              </a:rPr>
              <a:t>termanfaatkan</a:t>
            </a:r>
            <a:r>
              <a:rPr lang="id-ID" sz="1200" dirty="0">
                <a:solidFill>
                  <a:schemeClr val="accent1">
                    <a:lumMod val="50000"/>
                  </a:schemeClr>
                </a:solidFill>
                <a:latin typeface="Quire Sans Light" panose="020B0302040400020003" pitchFamily="34" charset="0"/>
                <a:cs typeface="Quire Sans" panose="020B0502040400020003" pitchFamily="34" charset="0"/>
              </a:rPr>
              <a:t> diukur dari curahan jam kerja, produktivitas kerja, dan penghasilan yang diperoleh. </a:t>
            </a:r>
            <a:endParaRPr lang="id-ID" sz="12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20" name="TextBox 19">
            <a:extLst>
              <a:ext uri="{FF2B5EF4-FFF2-40B4-BE49-F238E27FC236}">
                <a16:creationId xmlns:a16="http://schemas.microsoft.com/office/drawing/2014/main" id="{615AB5CD-0A4A-FEFC-2114-15A9999366CC}"/>
              </a:ext>
            </a:extLst>
          </p:cNvPr>
          <p:cNvSpPr txBox="1"/>
          <p:nvPr/>
        </p:nvSpPr>
        <p:spPr>
          <a:xfrm>
            <a:off x="4603376" y="977123"/>
            <a:ext cx="3810000" cy="2123658"/>
          </a:xfrm>
          <a:prstGeom prst="rect">
            <a:avLst/>
          </a:prstGeom>
          <a:noFill/>
        </p:spPr>
        <p:txBody>
          <a:bodyPr wrap="square" rtlCol="0">
            <a:spAutoFit/>
          </a:bodyPr>
          <a:lstStyle/>
          <a:p>
            <a:pPr marL="342900" indent="-342900" algn="just">
              <a:buFont typeface="+mj-lt"/>
              <a:buAutoNum type="arabicParenR" startAt="3"/>
            </a:pPr>
            <a:r>
              <a:rPr lang="id-ID" sz="1200" b="1" dirty="0">
                <a:solidFill>
                  <a:schemeClr val="accent1">
                    <a:lumMod val="50000"/>
                  </a:schemeClr>
                </a:solidFill>
                <a:latin typeface="Quire Sans" panose="020B0502040400020003" pitchFamily="34" charset="0"/>
                <a:cs typeface="Quire Sans" panose="020B0502040400020003" pitchFamily="34" charset="0"/>
              </a:rPr>
              <a:t>Pengangguran terselubung </a:t>
            </a:r>
            <a:r>
              <a:rPr lang="id-ID" sz="1200" b="1" i="1" dirty="0">
                <a:solidFill>
                  <a:schemeClr val="accent1">
                    <a:lumMod val="50000"/>
                  </a:schemeClr>
                </a:solidFill>
                <a:latin typeface="Quire Sans" panose="020B0502040400020003" pitchFamily="34" charset="0"/>
                <a:cs typeface="Quire Sans" panose="020B0502040400020003" pitchFamily="34" charset="0"/>
              </a:rPr>
              <a:t>(</a:t>
            </a:r>
            <a:r>
              <a:rPr lang="id-ID" sz="1200" b="1" i="1" dirty="0" err="1">
                <a:solidFill>
                  <a:schemeClr val="accent1">
                    <a:lumMod val="50000"/>
                  </a:schemeClr>
                </a:solidFill>
                <a:latin typeface="Quire Sans" panose="020B0502040400020003" pitchFamily="34" charset="0"/>
                <a:cs typeface="Quire Sans" panose="020B0502040400020003" pitchFamily="34" charset="0"/>
              </a:rPr>
              <a:t>disguised</a:t>
            </a:r>
            <a:r>
              <a:rPr lang="id-ID" sz="1200" b="1" i="1" dirty="0">
                <a:solidFill>
                  <a:schemeClr val="accent1">
                    <a:lumMod val="50000"/>
                  </a:schemeClr>
                </a:solidFill>
                <a:latin typeface="Quire Sans" panose="020B0502040400020003" pitchFamily="34" charset="0"/>
                <a:cs typeface="Quire Sans" panose="020B0502040400020003" pitchFamily="34" charset="0"/>
              </a:rPr>
              <a:t> </a:t>
            </a:r>
            <a:r>
              <a:rPr lang="id-ID" sz="1200" b="1" i="1" dirty="0" err="1">
                <a:solidFill>
                  <a:schemeClr val="accent1">
                    <a:lumMod val="50000"/>
                  </a:schemeClr>
                </a:solidFill>
                <a:latin typeface="Quire Sans" panose="020B0502040400020003" pitchFamily="34" charset="0"/>
                <a:cs typeface="Quire Sans" panose="020B0502040400020003" pitchFamily="34" charset="0"/>
              </a:rPr>
              <a:t>unemployment</a:t>
            </a:r>
            <a:r>
              <a:rPr lang="id-ID" sz="1200" b="1" i="1" dirty="0">
                <a:solidFill>
                  <a:schemeClr val="accent1">
                    <a:lumMod val="50000"/>
                  </a:schemeClr>
                </a:solidFill>
                <a:latin typeface="Quire Sans" panose="020B0502040400020003" pitchFamily="34" charset="0"/>
                <a:cs typeface="Quire Sans" panose="020B0502040400020003" pitchFamily="34" charset="0"/>
              </a:rPr>
              <a:t>) </a:t>
            </a:r>
            <a:r>
              <a:rPr lang="id-ID" sz="1200" dirty="0">
                <a:solidFill>
                  <a:schemeClr val="accent1">
                    <a:lumMod val="50000"/>
                  </a:schemeClr>
                </a:solidFill>
                <a:latin typeface="Quire Sans Light" panose="020B0302040400020003" pitchFamily="34" charset="0"/>
                <a:cs typeface="Quire Sans" panose="020B0502040400020003" pitchFamily="34" charset="0"/>
              </a:rPr>
              <a:t>terjadi karena tenaga kerja tidak bekerja secara optimal. Kondisi ini disebabkan adanya ketidaksesuaian antara pekerjaan dengan bakat dan kemampuannya. Dampak ketidakcocokan akan berpengaruh pada produktivitas kerja dan penghasilan yang rendah. Pengangguran terselubung juga dapat terjadi karena terlalu banyaknya tenaga kerja yang dipakai untuk mengerjakan suatu pekerjaan melebihi batas optimalnya.</a:t>
            </a:r>
            <a:endParaRPr lang="id-ID" sz="1200" b="1" i="1" dirty="0">
              <a:solidFill>
                <a:schemeClr val="accent1">
                  <a:lumMod val="50000"/>
                </a:schemeClr>
              </a:solidFill>
              <a:latin typeface="Quire Sans" panose="020B0502040400020003" pitchFamily="34" charset="0"/>
              <a:cs typeface="Quire Sans" panose="020B0502040400020003" pitchFamily="34" charset="0"/>
            </a:endParaRPr>
          </a:p>
        </p:txBody>
      </p:sp>
      <p:pic>
        <p:nvPicPr>
          <p:cNvPr id="11" name="Picture 10">
            <a:extLst>
              <a:ext uri="{FF2B5EF4-FFF2-40B4-BE49-F238E27FC236}">
                <a16:creationId xmlns:a16="http://schemas.microsoft.com/office/drawing/2014/main" id="{D146E94A-A75E-579C-B25D-FD540E2A0999}"/>
              </a:ext>
            </a:extLst>
          </p:cNvPr>
          <p:cNvPicPr>
            <a:picLocks noChangeAspect="1"/>
          </p:cNvPicPr>
          <p:nvPr/>
        </p:nvPicPr>
        <p:blipFill>
          <a:blip r:embed="rId6"/>
          <a:stretch>
            <a:fillRect/>
          </a:stretch>
        </p:blipFill>
        <p:spPr>
          <a:xfrm>
            <a:off x="1083425" y="2229480"/>
            <a:ext cx="3399790" cy="336118"/>
          </a:xfrm>
          <a:prstGeom prst="rect">
            <a:avLst/>
          </a:prstGeom>
        </p:spPr>
      </p:pic>
      <p:pic>
        <p:nvPicPr>
          <p:cNvPr id="12" name="Picture 11">
            <a:extLst>
              <a:ext uri="{FF2B5EF4-FFF2-40B4-BE49-F238E27FC236}">
                <a16:creationId xmlns:a16="http://schemas.microsoft.com/office/drawing/2014/main" id="{DC03D081-588E-E21C-5BD1-53A920EDA8D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64671" y="3824989"/>
            <a:ext cx="3237298" cy="320298"/>
          </a:xfrm>
          <a:prstGeom prst="rect">
            <a:avLst/>
          </a:prstGeom>
        </p:spPr>
      </p:pic>
    </p:spTree>
    <p:extLst>
      <p:ext uri="{BB962C8B-B14F-4D97-AF65-F5344CB8AC3E}">
        <p14:creationId xmlns:p14="http://schemas.microsoft.com/office/powerpoint/2010/main" val="2891648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C770FA-2901-9B72-8E50-CA479154A5EA}"/>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A931A7C6-02F1-4692-4E9B-5EE9DD76D368}"/>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A323D298-B46C-8619-2323-F0AAF3193620}"/>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88ADFD1C-430E-4285-6937-F1A0E7CA80A0}"/>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84B105AC-78C8-F847-134C-8E46DFEF8BAD}"/>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2EE20B1B-BB30-B934-16FF-2FDE2C10CA5C}"/>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1C45A34F-07BC-E4DB-61D3-82F60CD8960C}"/>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456;p39">
            <a:extLst>
              <a:ext uri="{FF2B5EF4-FFF2-40B4-BE49-F238E27FC236}">
                <a16:creationId xmlns:a16="http://schemas.microsoft.com/office/drawing/2014/main" id="{4339C5F6-B537-791F-3AE8-2C057AE96B05}"/>
              </a:ext>
            </a:extLst>
          </p:cNvPr>
          <p:cNvSpPr/>
          <p:nvPr/>
        </p:nvSpPr>
        <p:spPr>
          <a:xfrm>
            <a:off x="304800" y="285750"/>
            <a:ext cx="434942" cy="376521"/>
          </a:xfrm>
          <a:prstGeom prst="ellipse">
            <a:avLst/>
          </a:prstGeom>
          <a:solidFill>
            <a:srgbClr val="DFE251">
              <a:alpha val="7349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b="1" dirty="0">
                <a:latin typeface="Eras Bold ITC" panose="020B0602030504020804" pitchFamily="34" charset="77"/>
              </a:rPr>
              <a:t>3</a:t>
            </a:r>
            <a:endParaRPr sz="2000" b="1" dirty="0">
              <a:latin typeface="Eras Bold ITC" panose="020B0602030504020804" pitchFamily="34" charset="77"/>
            </a:endParaRPr>
          </a:p>
        </p:txBody>
      </p:sp>
      <p:sp>
        <p:nvSpPr>
          <p:cNvPr id="10" name="TextBox 9">
            <a:extLst>
              <a:ext uri="{FF2B5EF4-FFF2-40B4-BE49-F238E27FC236}">
                <a16:creationId xmlns:a16="http://schemas.microsoft.com/office/drawing/2014/main" id="{821F38C2-B41D-9E8B-0942-E1099B6501CE}"/>
              </a:ext>
            </a:extLst>
          </p:cNvPr>
          <p:cNvSpPr txBox="1"/>
          <p:nvPr/>
        </p:nvSpPr>
        <p:spPr>
          <a:xfrm>
            <a:off x="739742" y="316009"/>
            <a:ext cx="8328058" cy="338554"/>
          </a:xfrm>
          <a:prstGeom prst="rect">
            <a:avLst/>
          </a:prstGeom>
          <a:noFill/>
        </p:spPr>
        <p:txBody>
          <a:bodyPr wrap="square" rtlCol="0">
            <a:spAutoFit/>
          </a:bodyPr>
          <a:lstStyle/>
          <a:p>
            <a:r>
              <a:rPr lang="id-ID" sz="1600" dirty="0">
                <a:solidFill>
                  <a:schemeClr val="accent4">
                    <a:lumMod val="50000"/>
                  </a:schemeClr>
                </a:solidFill>
                <a:latin typeface="Hiragino Kaku Gothic StdN W8" panose="020B0800000000000000" pitchFamily="34" charset="-128"/>
                <a:ea typeface="Hiragino Kaku Gothic StdN W8" panose="020B0800000000000000" pitchFamily="34" charset="-128"/>
              </a:rPr>
              <a:t>Dampak Pengangguran terhadap Pembangunan Nasional</a:t>
            </a:r>
          </a:p>
        </p:txBody>
      </p:sp>
      <p:sp>
        <p:nvSpPr>
          <p:cNvPr id="14" name="TextBox 13">
            <a:extLst>
              <a:ext uri="{FF2B5EF4-FFF2-40B4-BE49-F238E27FC236}">
                <a16:creationId xmlns:a16="http://schemas.microsoft.com/office/drawing/2014/main" id="{72867C5D-344D-C755-7C03-4AD4027D59D9}"/>
              </a:ext>
            </a:extLst>
          </p:cNvPr>
          <p:cNvSpPr txBox="1"/>
          <p:nvPr/>
        </p:nvSpPr>
        <p:spPr>
          <a:xfrm>
            <a:off x="762000" y="663773"/>
            <a:ext cx="8001000" cy="738664"/>
          </a:xfrm>
          <a:prstGeom prst="rect">
            <a:avLst/>
          </a:prstGeom>
          <a:noFill/>
        </p:spPr>
        <p:txBody>
          <a:bodyPr wrap="square" rtlCol="0">
            <a:spAutoFit/>
          </a:bodyPr>
          <a:lstStyle/>
          <a:p>
            <a:pPr algn="just"/>
            <a:r>
              <a:rPr lang="id-ID" sz="1400" dirty="0">
                <a:latin typeface="Quire Sans Light" panose="020B0302040400020003" pitchFamily="34" charset="0"/>
                <a:cs typeface="Quire Sans" panose="020B0502040400020003" pitchFamily="34" charset="0"/>
              </a:rPr>
              <a:t>Pengangguran berdampak besar terhadap pembangunan nasional. Dampak pengangguran terhadap pembangunan nasional dapat dilihat melalui hubungan antara pengangguran dan indikator-indikator berikut ini.</a:t>
            </a:r>
          </a:p>
        </p:txBody>
      </p:sp>
      <p:sp>
        <p:nvSpPr>
          <p:cNvPr id="13" name="TextBox 12">
            <a:extLst>
              <a:ext uri="{FF2B5EF4-FFF2-40B4-BE49-F238E27FC236}">
                <a16:creationId xmlns:a16="http://schemas.microsoft.com/office/drawing/2014/main" id="{7D9A8525-75E1-4020-1995-7775292626C2}"/>
              </a:ext>
            </a:extLst>
          </p:cNvPr>
          <p:cNvSpPr txBox="1"/>
          <p:nvPr/>
        </p:nvSpPr>
        <p:spPr>
          <a:xfrm>
            <a:off x="762000" y="1317802"/>
            <a:ext cx="3810000" cy="523220"/>
          </a:xfrm>
          <a:prstGeom prst="rect">
            <a:avLst/>
          </a:prstGeom>
          <a:noFill/>
        </p:spPr>
        <p:txBody>
          <a:bodyPr wrap="square" rtlCol="0">
            <a:spAutoFit/>
          </a:bodyPr>
          <a:lstStyle/>
          <a:p>
            <a:pPr marL="342900" indent="-342900">
              <a:buFont typeface="+mj-lt"/>
              <a:buAutoNum type="alphaLcPeriod"/>
            </a:pPr>
            <a:r>
              <a:rPr lang="id-ID" sz="1400" dirty="0">
                <a:latin typeface="Quire Sans" panose="020B0502040400020003" pitchFamily="34" charset="0"/>
                <a:cs typeface="Quire Sans" panose="020B0502040400020003" pitchFamily="34" charset="0"/>
              </a:rPr>
              <a:t>Pendapatan Nasional dan Pendapatan per Kapita</a:t>
            </a:r>
          </a:p>
        </p:txBody>
      </p:sp>
      <p:sp>
        <p:nvSpPr>
          <p:cNvPr id="15" name="TextBox 14">
            <a:extLst>
              <a:ext uri="{FF2B5EF4-FFF2-40B4-BE49-F238E27FC236}">
                <a16:creationId xmlns:a16="http://schemas.microsoft.com/office/drawing/2014/main" id="{E65583C0-D1D3-1152-F6B5-E4D0AEEC09C1}"/>
              </a:ext>
            </a:extLst>
          </p:cNvPr>
          <p:cNvSpPr txBox="1"/>
          <p:nvPr/>
        </p:nvSpPr>
        <p:spPr>
          <a:xfrm>
            <a:off x="762000" y="1794687"/>
            <a:ext cx="3810000" cy="1292662"/>
          </a:xfrm>
          <a:prstGeom prst="rect">
            <a:avLst/>
          </a:prstGeom>
          <a:noFill/>
        </p:spPr>
        <p:txBody>
          <a:bodyPr wrap="square" rtlCol="0">
            <a:spAutoFit/>
          </a:bodyPr>
          <a:lstStyle/>
          <a:p>
            <a:pPr algn="just"/>
            <a:r>
              <a:rPr lang="id-ID" sz="1300" dirty="0">
                <a:latin typeface="Quire Sans Light" panose="020B0302040400020003" pitchFamily="34" charset="0"/>
              </a:rPr>
              <a:t>Apabila tingkat pengangguran makin tinggi, nilai komponen upah akan makin kecil. Dengan demikian, nilai pendapatan nasional pun akan makin kecil. Nilai pendapatan nasional yang makin kecil akibat pengangguran akan menurunkan nilai pendapatan per kapita.</a:t>
            </a:r>
          </a:p>
        </p:txBody>
      </p:sp>
      <p:sp>
        <p:nvSpPr>
          <p:cNvPr id="16" name="TextBox 15">
            <a:extLst>
              <a:ext uri="{FF2B5EF4-FFF2-40B4-BE49-F238E27FC236}">
                <a16:creationId xmlns:a16="http://schemas.microsoft.com/office/drawing/2014/main" id="{AA7694A7-E304-0342-A037-C99CD7D2FDEF}"/>
              </a:ext>
            </a:extLst>
          </p:cNvPr>
          <p:cNvSpPr txBox="1"/>
          <p:nvPr/>
        </p:nvSpPr>
        <p:spPr>
          <a:xfrm>
            <a:off x="766482" y="3105150"/>
            <a:ext cx="3741018" cy="307777"/>
          </a:xfrm>
          <a:prstGeom prst="rect">
            <a:avLst/>
          </a:prstGeom>
          <a:noFill/>
        </p:spPr>
        <p:txBody>
          <a:bodyPr wrap="square" rtlCol="0">
            <a:spAutoFit/>
          </a:bodyPr>
          <a:lstStyle/>
          <a:p>
            <a:pPr marL="342900" indent="-342900">
              <a:buFont typeface="+mj-lt"/>
              <a:buAutoNum type="alphaLcPeriod" startAt="2"/>
            </a:pPr>
            <a:r>
              <a:rPr lang="id-ID" sz="1400" dirty="0">
                <a:latin typeface="Quire Sans" panose="020B0502040400020003" pitchFamily="34" charset="0"/>
                <a:cs typeface="Quire Sans" panose="020B0502040400020003" pitchFamily="34" charset="0"/>
              </a:rPr>
              <a:t>Penerimaan Negara</a:t>
            </a:r>
          </a:p>
        </p:txBody>
      </p:sp>
      <p:sp>
        <p:nvSpPr>
          <p:cNvPr id="18" name="TextBox 17">
            <a:extLst>
              <a:ext uri="{FF2B5EF4-FFF2-40B4-BE49-F238E27FC236}">
                <a16:creationId xmlns:a16="http://schemas.microsoft.com/office/drawing/2014/main" id="{AD52CD5D-D15B-39DB-05D9-E2BC6830F106}"/>
              </a:ext>
            </a:extLst>
          </p:cNvPr>
          <p:cNvSpPr txBox="1"/>
          <p:nvPr/>
        </p:nvSpPr>
        <p:spPr>
          <a:xfrm>
            <a:off x="766482" y="3375707"/>
            <a:ext cx="3805518" cy="1092607"/>
          </a:xfrm>
          <a:prstGeom prst="rect">
            <a:avLst/>
          </a:prstGeom>
          <a:noFill/>
        </p:spPr>
        <p:txBody>
          <a:bodyPr wrap="square" rtlCol="0">
            <a:spAutoFit/>
          </a:bodyPr>
          <a:lstStyle/>
          <a:p>
            <a:pPr algn="just"/>
            <a:r>
              <a:rPr lang="id-ID" sz="1300" dirty="0">
                <a:latin typeface="Quire Sans Light" panose="020B0302040400020003" pitchFamily="34" charset="0"/>
              </a:rPr>
              <a:t>Salah satu sumber penerimaan negara adalah pajak, khususnya pajak penghasilan. Apabila tingkat pengangguran meningkat, jumlah orang yang membayar pajak penghasilan berkurang sehingga penerimaan negara pun menjadi berkurang.</a:t>
            </a:r>
          </a:p>
        </p:txBody>
      </p:sp>
      <p:sp>
        <p:nvSpPr>
          <p:cNvPr id="21" name="TextBox 20">
            <a:extLst>
              <a:ext uri="{FF2B5EF4-FFF2-40B4-BE49-F238E27FC236}">
                <a16:creationId xmlns:a16="http://schemas.microsoft.com/office/drawing/2014/main" id="{6FE1B324-6D58-02BC-75D2-41899B17204C}"/>
              </a:ext>
            </a:extLst>
          </p:cNvPr>
          <p:cNvSpPr txBox="1"/>
          <p:nvPr/>
        </p:nvSpPr>
        <p:spPr>
          <a:xfrm>
            <a:off x="4640982" y="1317802"/>
            <a:ext cx="3741018" cy="307777"/>
          </a:xfrm>
          <a:prstGeom prst="rect">
            <a:avLst/>
          </a:prstGeom>
          <a:noFill/>
        </p:spPr>
        <p:txBody>
          <a:bodyPr wrap="square" rtlCol="0">
            <a:spAutoFit/>
          </a:bodyPr>
          <a:lstStyle/>
          <a:p>
            <a:pPr marL="342900" indent="-342900">
              <a:buFont typeface="+mj-lt"/>
              <a:buAutoNum type="alphaLcPeriod" startAt="3"/>
            </a:pPr>
            <a:r>
              <a:rPr lang="id-ID" sz="1400" dirty="0">
                <a:latin typeface="Quire Sans" panose="020B0502040400020003" pitchFamily="34" charset="0"/>
                <a:cs typeface="Quire Sans" panose="020B0502040400020003" pitchFamily="34" charset="0"/>
              </a:rPr>
              <a:t>Beban Psikologis</a:t>
            </a:r>
          </a:p>
        </p:txBody>
      </p:sp>
      <p:sp>
        <p:nvSpPr>
          <p:cNvPr id="22" name="TextBox 21">
            <a:extLst>
              <a:ext uri="{FF2B5EF4-FFF2-40B4-BE49-F238E27FC236}">
                <a16:creationId xmlns:a16="http://schemas.microsoft.com/office/drawing/2014/main" id="{6A422555-1688-0E5D-F752-01ED066B53C2}"/>
              </a:ext>
            </a:extLst>
          </p:cNvPr>
          <p:cNvSpPr txBox="1"/>
          <p:nvPr/>
        </p:nvSpPr>
        <p:spPr>
          <a:xfrm>
            <a:off x="4640982" y="1588359"/>
            <a:ext cx="3805518" cy="1092607"/>
          </a:xfrm>
          <a:prstGeom prst="rect">
            <a:avLst/>
          </a:prstGeom>
          <a:noFill/>
        </p:spPr>
        <p:txBody>
          <a:bodyPr wrap="square" rtlCol="0">
            <a:spAutoFit/>
          </a:bodyPr>
          <a:lstStyle/>
          <a:p>
            <a:pPr algn="just"/>
            <a:r>
              <a:rPr lang="id-ID" sz="1300" dirty="0">
                <a:latin typeface="Quire Sans Light" panose="020B0302040400020003" pitchFamily="34" charset="0"/>
              </a:rPr>
              <a:t>Makin lama seseorang menganggur, makin besar beban psikologis yang harus ditanggung. Secara psikologis, orang yang menganggur mempunyai perasaan tertekan sehingga berpengaruh </a:t>
            </a:r>
            <a:r>
              <a:rPr lang="id-ID" sz="1300" dirty="0" err="1">
                <a:latin typeface="Quire Sans Light" panose="020B0302040400020003" pitchFamily="34" charset="0"/>
              </a:rPr>
              <a:t>tehadap</a:t>
            </a:r>
            <a:r>
              <a:rPr lang="id-ID" sz="1300" dirty="0">
                <a:latin typeface="Quire Sans Light" panose="020B0302040400020003" pitchFamily="34" charset="0"/>
              </a:rPr>
              <a:t> berbagai perilaku dalam kehidupan sehari-hari.</a:t>
            </a:r>
          </a:p>
        </p:txBody>
      </p:sp>
      <p:sp>
        <p:nvSpPr>
          <p:cNvPr id="23" name="TextBox 22">
            <a:extLst>
              <a:ext uri="{FF2B5EF4-FFF2-40B4-BE49-F238E27FC236}">
                <a16:creationId xmlns:a16="http://schemas.microsoft.com/office/drawing/2014/main" id="{DA7A2075-EBCF-7E25-3BE5-66E579F8B2FC}"/>
              </a:ext>
            </a:extLst>
          </p:cNvPr>
          <p:cNvSpPr txBox="1"/>
          <p:nvPr/>
        </p:nvSpPr>
        <p:spPr>
          <a:xfrm>
            <a:off x="4640982" y="3101918"/>
            <a:ext cx="3741018" cy="307777"/>
          </a:xfrm>
          <a:prstGeom prst="rect">
            <a:avLst/>
          </a:prstGeom>
          <a:noFill/>
        </p:spPr>
        <p:txBody>
          <a:bodyPr wrap="square" rtlCol="0">
            <a:spAutoFit/>
          </a:bodyPr>
          <a:lstStyle/>
          <a:p>
            <a:pPr marL="342900" indent="-342900">
              <a:buFont typeface="+mj-lt"/>
              <a:buAutoNum type="alphaLcPeriod" startAt="4"/>
            </a:pPr>
            <a:r>
              <a:rPr lang="id-ID" sz="1400" dirty="0">
                <a:latin typeface="Quire Sans" panose="020B0502040400020003" pitchFamily="34" charset="0"/>
                <a:cs typeface="Quire Sans" panose="020B0502040400020003" pitchFamily="34" charset="0"/>
              </a:rPr>
              <a:t>Biaya Sosial</a:t>
            </a:r>
          </a:p>
        </p:txBody>
      </p:sp>
      <p:sp>
        <p:nvSpPr>
          <p:cNvPr id="24" name="TextBox 23">
            <a:extLst>
              <a:ext uri="{FF2B5EF4-FFF2-40B4-BE49-F238E27FC236}">
                <a16:creationId xmlns:a16="http://schemas.microsoft.com/office/drawing/2014/main" id="{80BD4D1F-72AE-539C-DB63-043C7B2C3C65}"/>
              </a:ext>
            </a:extLst>
          </p:cNvPr>
          <p:cNvSpPr txBox="1"/>
          <p:nvPr/>
        </p:nvSpPr>
        <p:spPr>
          <a:xfrm>
            <a:off x="4640982" y="3372475"/>
            <a:ext cx="3805518" cy="1092607"/>
          </a:xfrm>
          <a:prstGeom prst="rect">
            <a:avLst/>
          </a:prstGeom>
          <a:noFill/>
        </p:spPr>
        <p:txBody>
          <a:bodyPr wrap="square" rtlCol="0">
            <a:spAutoFit/>
          </a:bodyPr>
          <a:lstStyle/>
          <a:p>
            <a:pPr algn="just"/>
            <a:r>
              <a:rPr lang="id-ID" sz="1300" dirty="0">
                <a:latin typeface="Quire Sans Light" panose="020B0302040400020003" pitchFamily="34" charset="0"/>
              </a:rPr>
              <a:t>Dengan makin besarnya jumlah penganggur, makin besar pula biaya sosial yang harus dikeluarkan, mencakup biaya atas peningkatan tugas medis, biaya </a:t>
            </a:r>
            <a:r>
              <a:rPr lang="id-ID" sz="1300" dirty="0" err="1">
                <a:latin typeface="Quire Sans Light" panose="020B0302040400020003" pitchFamily="34" charset="0"/>
              </a:rPr>
              <a:t>keamanann</a:t>
            </a:r>
            <a:r>
              <a:rPr lang="id-ID" sz="1300" dirty="0">
                <a:latin typeface="Quire Sans Light" panose="020B0302040400020003" pitchFamily="34" charset="0"/>
              </a:rPr>
              <a:t>, dan biaya proses peradilan akibat meningkatnya tindak kejahatan.</a:t>
            </a:r>
          </a:p>
        </p:txBody>
      </p:sp>
    </p:spTree>
    <p:extLst>
      <p:ext uri="{BB962C8B-B14F-4D97-AF65-F5344CB8AC3E}">
        <p14:creationId xmlns:p14="http://schemas.microsoft.com/office/powerpoint/2010/main" val="34147370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BC770FA-2901-9B72-8E50-CA479154A5EA}"/>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A931A7C6-02F1-4692-4E9B-5EE9DD76D368}"/>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A323D298-B46C-8619-2323-F0AAF3193620}"/>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88ADFD1C-430E-4285-6937-F1A0E7CA80A0}"/>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84B105AC-78C8-F847-134C-8E46DFEF8BAD}"/>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2EE20B1B-BB30-B934-16FF-2FDE2C10CA5C}"/>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1C45A34F-07BC-E4DB-61D3-82F60CD8960C}"/>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456;p39">
            <a:extLst>
              <a:ext uri="{FF2B5EF4-FFF2-40B4-BE49-F238E27FC236}">
                <a16:creationId xmlns:a16="http://schemas.microsoft.com/office/drawing/2014/main" id="{4339C5F6-B537-791F-3AE8-2C057AE96B05}"/>
              </a:ext>
            </a:extLst>
          </p:cNvPr>
          <p:cNvSpPr/>
          <p:nvPr/>
        </p:nvSpPr>
        <p:spPr>
          <a:xfrm>
            <a:off x="304800" y="285750"/>
            <a:ext cx="434942" cy="376521"/>
          </a:xfrm>
          <a:prstGeom prst="ellipse">
            <a:avLst/>
          </a:prstGeom>
          <a:solidFill>
            <a:srgbClr val="DFE251">
              <a:alpha val="7349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b="1" dirty="0">
                <a:latin typeface="Eras Bold ITC" panose="020B0602030504020804" pitchFamily="34" charset="77"/>
              </a:rPr>
              <a:t>4</a:t>
            </a:r>
            <a:endParaRPr sz="2000" b="1" dirty="0">
              <a:latin typeface="Eras Bold ITC" panose="020B0602030504020804" pitchFamily="34" charset="77"/>
            </a:endParaRPr>
          </a:p>
        </p:txBody>
      </p:sp>
      <p:sp>
        <p:nvSpPr>
          <p:cNvPr id="10" name="TextBox 9">
            <a:extLst>
              <a:ext uri="{FF2B5EF4-FFF2-40B4-BE49-F238E27FC236}">
                <a16:creationId xmlns:a16="http://schemas.microsoft.com/office/drawing/2014/main" id="{821F38C2-B41D-9E8B-0942-E1099B6501CE}"/>
              </a:ext>
            </a:extLst>
          </p:cNvPr>
          <p:cNvSpPr txBox="1"/>
          <p:nvPr/>
        </p:nvSpPr>
        <p:spPr>
          <a:xfrm>
            <a:off x="739742" y="316009"/>
            <a:ext cx="8328058" cy="338554"/>
          </a:xfrm>
          <a:prstGeom prst="rect">
            <a:avLst/>
          </a:prstGeom>
          <a:noFill/>
        </p:spPr>
        <p:txBody>
          <a:bodyPr wrap="square" rtlCol="0">
            <a:spAutoFit/>
          </a:bodyPr>
          <a:lstStyle/>
          <a:p>
            <a:r>
              <a:rPr lang="id-ID" sz="1600" dirty="0" err="1">
                <a:solidFill>
                  <a:schemeClr val="accent4">
                    <a:lumMod val="50000"/>
                  </a:schemeClr>
                </a:solidFill>
                <a:latin typeface="Hiragino Kaku Gothic StdN W8" panose="020B0800000000000000" pitchFamily="34" charset="-128"/>
                <a:ea typeface="Hiragino Kaku Gothic StdN W8" panose="020B0800000000000000" pitchFamily="34" charset="-128"/>
              </a:rPr>
              <a:t>Cara-Cara</a:t>
            </a:r>
            <a:r>
              <a:rPr lang="id-ID" sz="1600" dirty="0">
                <a:solidFill>
                  <a:schemeClr val="accent4">
                    <a:lumMod val="50000"/>
                  </a:schemeClr>
                </a:solidFill>
                <a:latin typeface="Hiragino Kaku Gothic StdN W8" panose="020B0800000000000000" pitchFamily="34" charset="-128"/>
                <a:ea typeface="Hiragino Kaku Gothic StdN W8" panose="020B0800000000000000" pitchFamily="34" charset="-128"/>
              </a:rPr>
              <a:t> </a:t>
            </a:r>
            <a:r>
              <a:rPr lang="id-ID" sz="1600" dirty="0" err="1">
                <a:solidFill>
                  <a:schemeClr val="accent4">
                    <a:lumMod val="50000"/>
                  </a:schemeClr>
                </a:solidFill>
                <a:latin typeface="Hiragino Kaku Gothic StdN W8" panose="020B0800000000000000" pitchFamily="34" charset="-128"/>
                <a:ea typeface="Hiragino Kaku Gothic StdN W8" panose="020B0800000000000000" pitchFamily="34" charset="-128"/>
              </a:rPr>
              <a:t>Mengataso</a:t>
            </a:r>
            <a:r>
              <a:rPr lang="id-ID" sz="1600" dirty="0">
                <a:solidFill>
                  <a:schemeClr val="accent4">
                    <a:lumMod val="50000"/>
                  </a:schemeClr>
                </a:solidFill>
                <a:latin typeface="Hiragino Kaku Gothic StdN W8" panose="020B0800000000000000" pitchFamily="34" charset="-128"/>
                <a:ea typeface="Hiragino Kaku Gothic StdN W8" panose="020B0800000000000000" pitchFamily="34" charset="-128"/>
              </a:rPr>
              <a:t> Pengangguran</a:t>
            </a:r>
          </a:p>
        </p:txBody>
      </p:sp>
      <p:sp>
        <p:nvSpPr>
          <p:cNvPr id="11" name="TextBox 10">
            <a:extLst>
              <a:ext uri="{FF2B5EF4-FFF2-40B4-BE49-F238E27FC236}">
                <a16:creationId xmlns:a16="http://schemas.microsoft.com/office/drawing/2014/main" id="{1A015068-B680-78F8-487D-8B1873CFA1C7}"/>
              </a:ext>
            </a:extLst>
          </p:cNvPr>
          <p:cNvSpPr txBox="1"/>
          <p:nvPr/>
        </p:nvSpPr>
        <p:spPr>
          <a:xfrm>
            <a:off x="765544" y="807812"/>
            <a:ext cx="3810000" cy="1292662"/>
          </a:xfrm>
          <a:prstGeom prst="rect">
            <a:avLst/>
          </a:prstGeom>
          <a:noFill/>
        </p:spPr>
        <p:txBody>
          <a:bodyPr wrap="square" rtlCol="0">
            <a:spAutoFit/>
          </a:bodyPr>
          <a:lstStyle/>
          <a:p>
            <a:pPr marL="342900" indent="-342900" algn="just">
              <a:buFont typeface="+mj-lt"/>
              <a:buAutoNum type="alphaLcPeriod"/>
            </a:pPr>
            <a:r>
              <a:rPr lang="id-ID" sz="1300" b="1" dirty="0">
                <a:solidFill>
                  <a:schemeClr val="accent1">
                    <a:lumMod val="50000"/>
                  </a:schemeClr>
                </a:solidFill>
                <a:latin typeface="Quire Sans" panose="020B0502040400020003" pitchFamily="34" charset="0"/>
                <a:cs typeface="Quire Sans" panose="020B0502040400020003" pitchFamily="34" charset="0"/>
              </a:rPr>
              <a:t>Cara Mengatasi Pengangguran Siklis. </a:t>
            </a:r>
            <a:r>
              <a:rPr lang="id-ID" sz="1300" dirty="0">
                <a:solidFill>
                  <a:schemeClr val="accent1">
                    <a:lumMod val="50000"/>
                  </a:schemeClr>
                </a:solidFill>
                <a:latin typeface="Quire Sans Light" panose="020B0302040400020003" pitchFamily="34" charset="0"/>
                <a:cs typeface="Quire Sans" panose="020B0502040400020003" pitchFamily="34" charset="0"/>
              </a:rPr>
              <a:t>Salah satu langkah yang diperlukan adalah meningkatkan daya beli masyarakat. Cara lain adalah dengan mengarahkan permintaan masyarakat untuk membeli barang dan jasa, serta memperluas pasar barang dan jasa. </a:t>
            </a:r>
            <a:endParaRPr lang="id-ID" sz="13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89FE75ED-9D3C-56C2-CCCE-0DA99E9A75B1}"/>
              </a:ext>
            </a:extLst>
          </p:cNvPr>
          <p:cNvSpPr txBox="1"/>
          <p:nvPr/>
        </p:nvSpPr>
        <p:spPr>
          <a:xfrm>
            <a:off x="758456" y="2531549"/>
            <a:ext cx="3810000" cy="1892826"/>
          </a:xfrm>
          <a:prstGeom prst="rect">
            <a:avLst/>
          </a:prstGeom>
          <a:noFill/>
        </p:spPr>
        <p:txBody>
          <a:bodyPr wrap="square" rtlCol="0">
            <a:spAutoFit/>
          </a:bodyPr>
          <a:lstStyle/>
          <a:p>
            <a:pPr marL="342900" indent="-342900" algn="just">
              <a:buFont typeface="+mj-lt"/>
              <a:buAutoNum type="alphaLcPeriod" startAt="2"/>
            </a:pPr>
            <a:r>
              <a:rPr lang="id-ID" sz="1300" b="1" dirty="0">
                <a:solidFill>
                  <a:schemeClr val="accent1">
                    <a:lumMod val="50000"/>
                  </a:schemeClr>
                </a:solidFill>
                <a:latin typeface="Quire Sans" panose="020B0502040400020003" pitchFamily="34" charset="0"/>
                <a:cs typeface="Quire Sans" panose="020B0502040400020003" pitchFamily="34" charset="0"/>
              </a:rPr>
              <a:t>Cara Mengatasi Pengangguran Struktural. </a:t>
            </a:r>
            <a:r>
              <a:rPr lang="id-ID" sz="1300" dirty="0">
                <a:solidFill>
                  <a:schemeClr val="accent1">
                    <a:lumMod val="50000"/>
                  </a:schemeClr>
                </a:solidFill>
                <a:latin typeface="Quire Sans Light" panose="020B0302040400020003" pitchFamily="34" charset="0"/>
                <a:cs typeface="Quire Sans" panose="020B0502040400020003" pitchFamily="34" charset="0"/>
              </a:rPr>
              <a:t>Untuk mengatasi pengangguran struktural, diperlukan berbagai langkah seperti pengadaan pendidikan dan pelatihan sebagai persiapan pekerjaan baru, memindahkan tenaga kerja ke tempat yang membutuhkan, meningkatkan mobilitas tenaga kerja dan modal yang ada, serta mendirikan industri yang bersifat padat karya.</a:t>
            </a:r>
            <a:endParaRPr lang="id-ID" sz="1300" b="1" i="1" dirty="0">
              <a:solidFill>
                <a:schemeClr val="accent1">
                  <a:lumMod val="50000"/>
                </a:schemeClr>
              </a:solidFill>
              <a:latin typeface="Quire Sans" panose="020B0502040400020003" pitchFamily="34" charset="0"/>
              <a:cs typeface="Quire Sans" panose="020B0502040400020003" pitchFamily="34" charset="0"/>
            </a:endParaRPr>
          </a:p>
        </p:txBody>
      </p:sp>
      <p:sp>
        <p:nvSpPr>
          <p:cNvPr id="17" name="TextBox 16">
            <a:extLst>
              <a:ext uri="{FF2B5EF4-FFF2-40B4-BE49-F238E27FC236}">
                <a16:creationId xmlns:a16="http://schemas.microsoft.com/office/drawing/2014/main" id="{0F0F96F7-5332-31BC-C611-1B9C007DE293}"/>
              </a:ext>
            </a:extLst>
          </p:cNvPr>
          <p:cNvSpPr txBox="1"/>
          <p:nvPr/>
        </p:nvSpPr>
        <p:spPr>
          <a:xfrm>
            <a:off x="4596809" y="810140"/>
            <a:ext cx="3810000" cy="1692771"/>
          </a:xfrm>
          <a:prstGeom prst="rect">
            <a:avLst/>
          </a:prstGeom>
          <a:noFill/>
        </p:spPr>
        <p:txBody>
          <a:bodyPr wrap="square" rtlCol="0">
            <a:spAutoFit/>
          </a:bodyPr>
          <a:lstStyle/>
          <a:p>
            <a:pPr marL="342900" indent="-342900" algn="just">
              <a:buFont typeface="+mj-lt"/>
              <a:buAutoNum type="alphaLcPeriod" startAt="3"/>
            </a:pPr>
            <a:r>
              <a:rPr lang="id-ID" sz="1300" b="1" dirty="0">
                <a:solidFill>
                  <a:schemeClr val="accent1">
                    <a:lumMod val="50000"/>
                  </a:schemeClr>
                </a:solidFill>
                <a:latin typeface="Quire Sans" panose="020B0502040400020003" pitchFamily="34" charset="0"/>
                <a:cs typeface="Quire Sans" panose="020B0502040400020003" pitchFamily="34" charset="0"/>
              </a:rPr>
              <a:t>Cara Mengatasi Pengangguran </a:t>
            </a:r>
            <a:r>
              <a:rPr lang="id-ID" sz="1300" b="1" dirty="0" err="1">
                <a:solidFill>
                  <a:schemeClr val="accent1">
                    <a:lumMod val="50000"/>
                  </a:schemeClr>
                </a:solidFill>
                <a:latin typeface="Quire Sans" panose="020B0502040400020003" pitchFamily="34" charset="0"/>
                <a:cs typeface="Quire Sans" panose="020B0502040400020003" pitchFamily="34" charset="0"/>
              </a:rPr>
              <a:t>Friksional</a:t>
            </a:r>
            <a:r>
              <a:rPr lang="id-ID" sz="1300" b="1" dirty="0">
                <a:solidFill>
                  <a:schemeClr val="accent1">
                    <a:lumMod val="50000"/>
                  </a:schemeClr>
                </a:solidFill>
                <a:latin typeface="Quire Sans" panose="020B0502040400020003" pitchFamily="34" charset="0"/>
                <a:cs typeface="Quire Sans" panose="020B0502040400020003" pitchFamily="34" charset="0"/>
              </a:rPr>
              <a:t> </a:t>
            </a:r>
            <a:r>
              <a:rPr lang="id-ID" sz="1300" dirty="0">
                <a:solidFill>
                  <a:schemeClr val="accent1">
                    <a:lumMod val="50000"/>
                  </a:schemeClr>
                </a:solidFill>
                <a:latin typeface="Quire Sans Light" panose="020B0302040400020003" pitchFamily="34" charset="0"/>
                <a:cs typeface="Quire Sans" panose="020B0502040400020003" pitchFamily="34" charset="0"/>
              </a:rPr>
              <a:t>adalah mengusahakan informasi yang lengkap tentang permintaan dan penawaran tenaga kerja sehingga proses </a:t>
            </a:r>
            <a:r>
              <a:rPr lang="id-ID" sz="1300" dirty="0" err="1">
                <a:solidFill>
                  <a:schemeClr val="accent1">
                    <a:lumMod val="50000"/>
                  </a:schemeClr>
                </a:solidFill>
                <a:latin typeface="Quire Sans Light" panose="020B0302040400020003" pitchFamily="34" charset="0"/>
                <a:cs typeface="Quire Sans" panose="020B0502040400020003" pitchFamily="34" charset="0"/>
              </a:rPr>
              <a:t>pelamaran</a:t>
            </a:r>
            <a:r>
              <a:rPr lang="id-ID" sz="1300" dirty="0">
                <a:solidFill>
                  <a:schemeClr val="accent1">
                    <a:lumMod val="50000"/>
                  </a:schemeClr>
                </a:solidFill>
                <a:latin typeface="Quire Sans Light" panose="020B0302040400020003" pitchFamily="34" charset="0"/>
                <a:cs typeface="Quire Sans" panose="020B0502040400020003" pitchFamily="34" charset="0"/>
              </a:rPr>
              <a:t>, seleksi, dan pengambilan keputusan menerima atau tidak dapat berlangsung lebih cepat. Cara lainnya adalah menyusun rencana penggunaan tenaga kerja sebaik mungkin.</a:t>
            </a:r>
          </a:p>
        </p:txBody>
      </p:sp>
      <p:sp>
        <p:nvSpPr>
          <p:cNvPr id="19" name="TextBox 18">
            <a:extLst>
              <a:ext uri="{FF2B5EF4-FFF2-40B4-BE49-F238E27FC236}">
                <a16:creationId xmlns:a16="http://schemas.microsoft.com/office/drawing/2014/main" id="{EABA0557-25A4-CB01-5F94-563C407783D9}"/>
              </a:ext>
            </a:extLst>
          </p:cNvPr>
          <p:cNvSpPr txBox="1"/>
          <p:nvPr/>
        </p:nvSpPr>
        <p:spPr>
          <a:xfrm>
            <a:off x="4575544" y="2571750"/>
            <a:ext cx="3810000" cy="1492716"/>
          </a:xfrm>
          <a:prstGeom prst="rect">
            <a:avLst/>
          </a:prstGeom>
          <a:noFill/>
        </p:spPr>
        <p:txBody>
          <a:bodyPr wrap="square" rtlCol="0">
            <a:spAutoFit/>
          </a:bodyPr>
          <a:lstStyle/>
          <a:p>
            <a:pPr marL="342900" indent="-342900" algn="just">
              <a:buFont typeface="+mj-lt"/>
              <a:buAutoNum type="alphaLcPeriod" startAt="4"/>
            </a:pPr>
            <a:r>
              <a:rPr lang="id-ID" sz="1300" b="1" dirty="0">
                <a:solidFill>
                  <a:schemeClr val="accent1">
                    <a:lumMod val="50000"/>
                  </a:schemeClr>
                </a:solidFill>
                <a:latin typeface="Quire Sans" panose="020B0502040400020003" pitchFamily="34" charset="0"/>
                <a:cs typeface="Quire Sans" panose="020B0502040400020003" pitchFamily="34" charset="0"/>
              </a:rPr>
              <a:t>Cara Mengatasi Pengangguran Musiman </a:t>
            </a:r>
            <a:r>
              <a:rPr lang="id-ID" sz="1300" dirty="0">
                <a:solidFill>
                  <a:schemeClr val="accent1">
                    <a:lumMod val="50000"/>
                  </a:schemeClr>
                </a:solidFill>
                <a:latin typeface="Quire Sans Light" panose="020B0302040400020003" pitchFamily="34" charset="0"/>
                <a:cs typeface="Quire Sans" panose="020B0502040400020003" pitchFamily="34" charset="0"/>
              </a:rPr>
              <a:t>adalah memberikan informasi yang kelas tentang adanya lowongan kerja pada bidang lain. Hal lain yang dapat dilakukan adalah melatih tenaga kerja agar memiliki keterampilan untuk dapat bekerja pada “masa menunggu” musim tertentu.</a:t>
            </a:r>
          </a:p>
        </p:txBody>
      </p:sp>
    </p:spTree>
    <p:extLst>
      <p:ext uri="{BB962C8B-B14F-4D97-AF65-F5344CB8AC3E}">
        <p14:creationId xmlns:p14="http://schemas.microsoft.com/office/powerpoint/2010/main" val="42118235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4" name="Rectangle 3">
            <a:extLst>
              <a:ext uri="{FF2B5EF4-FFF2-40B4-BE49-F238E27FC236}">
                <a16:creationId xmlns:a16="http://schemas.microsoft.com/office/drawing/2014/main" id="{10E96B6F-7DB0-F5F1-0E83-2A7290475C3A}"/>
              </a:ext>
            </a:extLst>
          </p:cNvPr>
          <p:cNvSpPr/>
          <p:nvPr/>
        </p:nvSpPr>
        <p:spPr>
          <a:xfrm>
            <a:off x="4482" y="-7769"/>
            <a:ext cx="9139518" cy="473058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TextBox 5">
            <a:extLst>
              <a:ext uri="{FF2B5EF4-FFF2-40B4-BE49-F238E27FC236}">
                <a16:creationId xmlns:a16="http://schemas.microsoft.com/office/drawing/2014/main" id="{506E9FBE-5A8B-7486-AB55-848775A273ED}"/>
              </a:ext>
            </a:extLst>
          </p:cNvPr>
          <p:cNvSpPr txBox="1"/>
          <p:nvPr/>
        </p:nvSpPr>
        <p:spPr>
          <a:xfrm>
            <a:off x="246529" y="991076"/>
            <a:ext cx="3960416" cy="353943"/>
          </a:xfrm>
          <a:prstGeom prst="rect">
            <a:avLst/>
          </a:prstGeom>
          <a:noFill/>
        </p:spPr>
        <p:txBody>
          <a:bodyPr wrap="square" rtlCol="0">
            <a:spAutoFit/>
          </a:bodyPr>
          <a:lstStyle/>
          <a:p>
            <a:r>
              <a:rPr lang="en-US" sz="1700" b="1" dirty="0" err="1">
                <a:latin typeface="Eras Demi ITC" panose="020B0602030504020804" pitchFamily="34" charset="77"/>
              </a:rPr>
              <a:t>Perhatikan</a:t>
            </a:r>
            <a:r>
              <a:rPr lang="en-US" sz="1700" b="1" dirty="0">
                <a:latin typeface="Eras Demi ITC" panose="020B0602030504020804" pitchFamily="34" charset="77"/>
              </a:rPr>
              <a:t> </a:t>
            </a:r>
            <a:r>
              <a:rPr lang="en-US" sz="1700" b="1" dirty="0" err="1">
                <a:latin typeface="Eras Demi ITC" panose="020B0602030504020804" pitchFamily="34" charset="77"/>
              </a:rPr>
              <a:t>gambar</a:t>
            </a:r>
            <a:r>
              <a:rPr lang="en-US" sz="1700" b="1" dirty="0">
                <a:latin typeface="Eras Demi ITC" panose="020B0602030504020804" pitchFamily="34" charset="77"/>
              </a:rPr>
              <a:t> </a:t>
            </a:r>
            <a:r>
              <a:rPr lang="en-US" sz="1700" b="1" dirty="0" err="1">
                <a:latin typeface="Eras Demi ITC" panose="020B0602030504020804" pitchFamily="34" charset="77"/>
              </a:rPr>
              <a:t>berikut</a:t>
            </a:r>
            <a:r>
              <a:rPr lang="en-US" sz="1700" b="1" dirty="0">
                <a:latin typeface="Eras Demi ITC" panose="020B0602030504020804" pitchFamily="34" charset="77"/>
              </a:rPr>
              <a:t>. </a:t>
            </a:r>
          </a:p>
        </p:txBody>
      </p:sp>
      <p:sp>
        <p:nvSpPr>
          <p:cNvPr id="7" name="TextBox 6">
            <a:extLst>
              <a:ext uri="{FF2B5EF4-FFF2-40B4-BE49-F238E27FC236}">
                <a16:creationId xmlns:a16="http://schemas.microsoft.com/office/drawing/2014/main" id="{30C0128F-4530-1F9D-4AEF-0ABA44DAE08B}"/>
              </a:ext>
            </a:extLst>
          </p:cNvPr>
          <p:cNvSpPr txBox="1"/>
          <p:nvPr/>
        </p:nvSpPr>
        <p:spPr>
          <a:xfrm>
            <a:off x="246529" y="1326469"/>
            <a:ext cx="3595541" cy="2062103"/>
          </a:xfrm>
          <a:prstGeom prst="rect">
            <a:avLst/>
          </a:prstGeom>
          <a:noFill/>
        </p:spPr>
        <p:txBody>
          <a:bodyPr wrap="square" rtlCol="0">
            <a:spAutoFit/>
          </a:bodyPr>
          <a:lstStyle/>
          <a:p>
            <a:pPr algn="just"/>
            <a:r>
              <a:rPr lang="en-US" sz="1600" dirty="0">
                <a:latin typeface="Quire Sans" panose="020B0502040400020003" pitchFamily="34" charset="0"/>
                <a:cs typeface="Quire Sans" panose="020B0502040400020003" pitchFamily="34" charset="0"/>
              </a:rPr>
              <a:t>Pada </a:t>
            </a:r>
            <a:r>
              <a:rPr lang="en-US" sz="1600" dirty="0" err="1">
                <a:latin typeface="Quire Sans" panose="020B0502040400020003" pitchFamily="34" charset="0"/>
                <a:cs typeface="Quire Sans" panose="020B0502040400020003" pitchFamily="34" charset="0"/>
              </a:rPr>
              <a:t>gambar</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terlihat</a:t>
            </a:r>
            <a:r>
              <a:rPr lang="en-US" sz="1600" dirty="0">
                <a:latin typeface="Quire Sans" panose="020B0502040400020003" pitchFamily="34" charset="0"/>
                <a:cs typeface="Quire Sans" panose="020B0502040400020003" pitchFamily="34" charset="0"/>
              </a:rPr>
              <a:t> </a:t>
            </a:r>
            <a:r>
              <a:rPr lang="en-US" sz="1600" dirty="0" err="1" smtClean="0">
                <a:latin typeface="Quire Sans" panose="020B0502040400020003" pitchFamily="34" charset="0"/>
                <a:cs typeface="Quire Sans" panose="020B0502040400020003" pitchFamily="34" charset="0"/>
              </a:rPr>
              <a:t>sebuah</a:t>
            </a:r>
            <a:r>
              <a:rPr lang="en-US" sz="1600" dirty="0">
                <a:latin typeface="Quire Sans" panose="020B0502040400020003" pitchFamily="34" charset="0"/>
                <a:cs typeface="Quire Sans" panose="020B0502040400020003" pitchFamily="34" charset="0"/>
              </a:rPr>
              <a:t> </a:t>
            </a:r>
            <a:r>
              <a:rPr lang="en-US" sz="1600" dirty="0" err="1" smtClean="0">
                <a:latin typeface="Quire Sans" panose="020B0502040400020003" pitchFamily="34" charset="0"/>
                <a:cs typeface="Quire Sans" panose="020B0502040400020003" pitchFamily="34" charset="0"/>
              </a:rPr>
              <a:t>perusahaan</a:t>
            </a:r>
            <a:r>
              <a:rPr lang="en-US" sz="1600" dirty="0" smtClean="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garmen</a:t>
            </a:r>
            <a:r>
              <a:rPr lang="en-US" sz="1600" dirty="0">
                <a:latin typeface="Quire Sans" panose="020B0502040400020003" pitchFamily="34" charset="0"/>
                <a:cs typeface="Quire Sans" panose="020B0502040400020003" pitchFamily="34" charset="0"/>
              </a:rPr>
              <a:t> </a:t>
            </a:r>
            <a:r>
              <a:rPr lang="en-US" sz="1600" dirty="0" smtClean="0">
                <a:latin typeface="Quire Sans" panose="020B0502040400020003" pitchFamily="34" charset="0"/>
                <a:cs typeface="Quire Sans" panose="020B0502040400020003" pitchFamily="34" charset="0"/>
              </a:rPr>
              <a:t>yang </a:t>
            </a:r>
            <a:r>
              <a:rPr lang="en-US" sz="1600" dirty="0" err="1" smtClean="0">
                <a:latin typeface="Quire Sans" panose="020B0502040400020003" pitchFamily="34" charset="0"/>
                <a:cs typeface="Quire Sans" panose="020B0502040400020003" pitchFamily="34" charset="0"/>
              </a:rPr>
              <a:t>mempekerjakan</a:t>
            </a:r>
            <a:r>
              <a:rPr lang="en-US" sz="1600" dirty="0" smtClean="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sejumlah</a:t>
            </a:r>
            <a:r>
              <a:rPr lang="en-US" sz="1600" dirty="0">
                <a:latin typeface="Quire Sans" panose="020B0502040400020003" pitchFamily="34" charset="0"/>
                <a:cs typeface="Quire Sans" panose="020B0502040400020003" pitchFamily="34" charset="0"/>
              </a:rPr>
              <a:t> orang. </a:t>
            </a:r>
            <a:endParaRPr lang="en-US" sz="1600" dirty="0" smtClean="0">
              <a:latin typeface="Quire Sans" panose="020B0502040400020003" pitchFamily="34" charset="0"/>
              <a:cs typeface="Quire Sans" panose="020B0502040400020003" pitchFamily="34" charset="0"/>
            </a:endParaRPr>
          </a:p>
          <a:p>
            <a:pPr algn="just"/>
            <a:r>
              <a:rPr lang="en-US" sz="1600" dirty="0" err="1" smtClean="0">
                <a:latin typeface="Quire Sans" panose="020B0502040400020003" pitchFamily="34" charset="0"/>
                <a:cs typeface="Quire Sans" panose="020B0502040400020003" pitchFamily="34" charset="0"/>
              </a:rPr>
              <a:t>Menurut</a:t>
            </a:r>
            <a:r>
              <a:rPr lang="en-US" sz="1600" dirty="0" smtClean="0">
                <a:latin typeface="Quire Sans" panose="020B0502040400020003" pitchFamily="34" charset="0"/>
                <a:cs typeface="Quire Sans" panose="020B0502040400020003" pitchFamily="34" charset="0"/>
              </a:rPr>
              <a:t> </a:t>
            </a:r>
            <a:r>
              <a:rPr lang="en-US" sz="1600" dirty="0">
                <a:latin typeface="Quire Sans" panose="020B0502040400020003" pitchFamily="34" charset="0"/>
                <a:cs typeface="Quire Sans" panose="020B0502040400020003" pitchFamily="34" charset="0"/>
              </a:rPr>
              <a:t>Anda, </a:t>
            </a:r>
            <a:r>
              <a:rPr lang="en-US" sz="1600" dirty="0" err="1">
                <a:latin typeface="Quire Sans" panose="020B0502040400020003" pitchFamily="34" charset="0"/>
                <a:cs typeface="Quire Sans" panose="020B0502040400020003" pitchFamily="34" charset="0"/>
              </a:rPr>
              <a:t>apakah</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pekerja</a:t>
            </a:r>
            <a:r>
              <a:rPr lang="en-US" sz="1600" dirty="0">
                <a:latin typeface="Quire Sans" panose="020B0502040400020003" pitchFamily="34" charset="0"/>
                <a:cs typeface="Quire Sans" panose="020B0502040400020003" pitchFamily="34" charset="0"/>
              </a:rPr>
              <a:t> yang </a:t>
            </a:r>
            <a:r>
              <a:rPr lang="en-US" sz="1600" dirty="0" err="1">
                <a:latin typeface="Quire Sans" panose="020B0502040400020003" pitchFamily="34" charset="0"/>
                <a:cs typeface="Quire Sans" panose="020B0502040400020003" pitchFamily="34" charset="0"/>
              </a:rPr>
              <a:t>sedang</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menjahit</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tersebut</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termasuk</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pekerja</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terdidik</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atau</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pekerja</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terlatih</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Diskusikan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jawaban</a:t>
            </a:r>
            <a:r>
              <a:rPr lang="en-US" sz="1600" dirty="0">
                <a:latin typeface="Quire Sans" panose="020B0502040400020003" pitchFamily="34" charset="0"/>
                <a:cs typeface="Quire Sans" panose="020B0502040400020003" pitchFamily="34" charset="0"/>
              </a:rPr>
              <a:t> Anda </a:t>
            </a:r>
            <a:r>
              <a:rPr lang="en-US" sz="1600" dirty="0" err="1">
                <a:latin typeface="Quire Sans" panose="020B0502040400020003" pitchFamily="34" charset="0"/>
                <a:cs typeface="Quire Sans" panose="020B0502040400020003" pitchFamily="34" charset="0"/>
              </a:rPr>
              <a:t>dengan</a:t>
            </a:r>
            <a:r>
              <a:rPr lang="en-US" sz="1600" dirty="0">
                <a:latin typeface="Quire Sans" panose="020B0502040400020003" pitchFamily="34" charset="0"/>
                <a:cs typeface="Quire Sans" panose="020B0502040400020003" pitchFamily="34" charset="0"/>
              </a:rPr>
              <a:t> </a:t>
            </a:r>
            <a:r>
              <a:rPr lang="en-US" sz="1600" dirty="0" err="1">
                <a:latin typeface="Quire Sans" panose="020B0502040400020003" pitchFamily="34" charset="0"/>
                <a:cs typeface="Quire Sans" panose="020B0502040400020003" pitchFamily="34" charset="0"/>
              </a:rPr>
              <a:t>teman</a:t>
            </a:r>
            <a:r>
              <a:rPr lang="en-US" sz="1600" dirty="0">
                <a:latin typeface="Quire Sans" panose="020B0502040400020003" pitchFamily="34" charset="0"/>
                <a:cs typeface="Quire Sans" panose="020B0502040400020003" pitchFamily="34" charset="0"/>
              </a:rPr>
              <a:t>. </a:t>
            </a:r>
          </a:p>
        </p:txBody>
      </p:sp>
      <p:pic>
        <p:nvPicPr>
          <p:cNvPr id="2" name="Picture 1">
            <a:extLst>
              <a:ext uri="{FF2B5EF4-FFF2-40B4-BE49-F238E27FC236}">
                <a16:creationId xmlns:a16="http://schemas.microsoft.com/office/drawing/2014/main" id="{995892A0-579A-CAA8-6C5B-DD390F95A6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84117" y="137492"/>
            <a:ext cx="6279083" cy="4440055"/>
          </a:xfrm>
          <a:prstGeom prst="flowChartOnlineStorage">
            <a:avLst/>
          </a:prstGeom>
        </p:spPr>
      </p:pic>
      <p:grpSp>
        <p:nvGrpSpPr>
          <p:cNvPr id="3" name="Group 2">
            <a:extLst>
              <a:ext uri="{FF2B5EF4-FFF2-40B4-BE49-F238E27FC236}">
                <a16:creationId xmlns:a16="http://schemas.microsoft.com/office/drawing/2014/main" id="{3415C2B9-4B16-A354-FB85-E1CE5688DD0A}"/>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B403369C-81E3-EB47-AC7F-EABC44744951}"/>
                </a:ext>
              </a:extLst>
            </p:cNvPr>
            <p:cNvGrpSpPr/>
            <p:nvPr/>
          </p:nvGrpSpPr>
          <p:grpSpPr>
            <a:xfrm>
              <a:off x="0" y="4302125"/>
              <a:ext cx="9144000" cy="841375"/>
              <a:chOff x="0" y="4302125"/>
              <a:chExt cx="9144000" cy="841375"/>
            </a:xfrm>
          </p:grpSpPr>
          <p:grpSp>
            <p:nvGrpSpPr>
              <p:cNvPr id="9" name="Group 8">
                <a:extLst>
                  <a:ext uri="{FF2B5EF4-FFF2-40B4-BE49-F238E27FC236}">
                    <a16:creationId xmlns:a16="http://schemas.microsoft.com/office/drawing/2014/main" id="{1500AE6B-3CFE-5ADB-0FBE-1B51F706DA74}"/>
                  </a:ext>
                </a:extLst>
              </p:cNvPr>
              <p:cNvGrpSpPr/>
              <p:nvPr/>
            </p:nvGrpSpPr>
            <p:grpSpPr>
              <a:xfrm>
                <a:off x="0" y="4302125"/>
                <a:ext cx="9144000" cy="841375"/>
                <a:chOff x="0" y="4302125"/>
                <a:chExt cx="9144000" cy="841375"/>
              </a:xfrm>
            </p:grpSpPr>
            <p:pic>
              <p:nvPicPr>
                <p:cNvPr id="11" name="Picture 2" descr="E:\ELISA\ERLANGGA LISA\2017\TEMPLATE PPT\SMP PPKN kelas X kelompok wajib\SMP PPKN kelas X kelompok wajib.png">
                  <a:extLst>
                    <a:ext uri="{FF2B5EF4-FFF2-40B4-BE49-F238E27FC236}">
                      <a16:creationId xmlns:a16="http://schemas.microsoft.com/office/drawing/2014/main" id="{64AB140C-1B3F-41BF-E050-975A405323A5}"/>
                    </a:ext>
                  </a:extLst>
                </p:cNvPr>
                <p:cNvPicPr>
                  <a:picLocks noChangeAspect="1" noChangeArrowheads="1"/>
                </p:cNvPicPr>
                <p:nvPr/>
              </p:nvPicPr>
              <p:blipFill>
                <a:blip r:embed="rId4" cstate="print"/>
                <a:srcRect/>
                <a:stretch>
                  <a:fillRect/>
                </a:stretch>
              </p:blipFill>
              <p:spPr bwMode="auto">
                <a:xfrm>
                  <a:off x="0" y="4302125"/>
                  <a:ext cx="9144000" cy="841375"/>
                </a:xfrm>
                <a:prstGeom prst="rect">
                  <a:avLst/>
                </a:prstGeom>
                <a:noFill/>
              </p:spPr>
            </p:pic>
            <p:sp>
              <p:nvSpPr>
                <p:cNvPr id="12" name="TextBox 16">
                  <a:extLst>
                    <a:ext uri="{FF2B5EF4-FFF2-40B4-BE49-F238E27FC236}">
                      <a16:creationId xmlns:a16="http://schemas.microsoft.com/office/drawing/2014/main" id="{870ACE11-C929-F374-08D3-38CEBC0BBEB4}"/>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10" name="Picture 9" descr="A picture containing text&#10;&#10;Description automatically generated">
                <a:extLst>
                  <a:ext uri="{FF2B5EF4-FFF2-40B4-BE49-F238E27FC236}">
                    <a16:creationId xmlns:a16="http://schemas.microsoft.com/office/drawing/2014/main" id="{28A4D4D8-77AD-1B16-5CD4-58782672DBFD}"/>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8" name="Rectangle 7">
              <a:extLst>
                <a:ext uri="{FF2B5EF4-FFF2-40B4-BE49-F238E27FC236}">
                  <a16:creationId xmlns:a16="http://schemas.microsoft.com/office/drawing/2014/main" id="{AD5E9F03-4C10-5B10-CD6E-A3EBAC4C9DBD}"/>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Tree>
    <p:extLst>
      <p:ext uri="{BB962C8B-B14F-4D97-AF65-F5344CB8AC3E}">
        <p14:creationId xmlns:p14="http://schemas.microsoft.com/office/powerpoint/2010/main" val="3441378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E0E6DBF-5FFB-7424-5EB2-4069E85DDD31}"/>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54F9302-42F4-6573-7FA6-C5A00795F7C5}"/>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B594AE3D-33AF-D58E-A0E3-E9F24D5CAB6B}"/>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75E34C0B-DD0E-476C-352D-8338F34BA29F}"/>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30F62384-AE8D-0A28-7B2D-CE6EF6081D34}"/>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182DD146-1D56-6859-98F1-30CA2D7A8B7E}"/>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197DD24F-F631-146C-153D-3670732956C5}"/>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10" name="Picture 9" descr="A picture containing cartoon, clipart, graphics&#10;&#10;Description automatically generated">
            <a:extLst>
              <a:ext uri="{FF2B5EF4-FFF2-40B4-BE49-F238E27FC236}">
                <a16:creationId xmlns:a16="http://schemas.microsoft.com/office/drawing/2014/main" id="{752E9AE4-3AE0-9BA8-0A5E-A370322317A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371600" y="1009650"/>
            <a:ext cx="3124200" cy="3124200"/>
          </a:xfrm>
          <a:prstGeom prst="rect">
            <a:avLst/>
          </a:prstGeom>
        </p:spPr>
      </p:pic>
      <p:sp>
        <p:nvSpPr>
          <p:cNvPr id="11" name="TextBox 10">
            <a:extLst>
              <a:ext uri="{FF2B5EF4-FFF2-40B4-BE49-F238E27FC236}">
                <a16:creationId xmlns:a16="http://schemas.microsoft.com/office/drawing/2014/main" id="{B76B8E17-5BF5-D0A4-2F2B-67D19E255C59}"/>
              </a:ext>
            </a:extLst>
          </p:cNvPr>
          <p:cNvSpPr txBox="1"/>
          <p:nvPr/>
        </p:nvSpPr>
        <p:spPr>
          <a:xfrm>
            <a:off x="5334000" y="2100000"/>
            <a:ext cx="3810000" cy="461665"/>
          </a:xfrm>
          <a:prstGeom prst="rect">
            <a:avLst/>
          </a:prstGeom>
          <a:noFill/>
        </p:spPr>
        <p:txBody>
          <a:bodyPr wrap="square" rtlCol="0">
            <a:spAutoFit/>
          </a:bodyPr>
          <a:lstStyle/>
          <a:p>
            <a:r>
              <a:rPr lang="id-ID" sz="2400" dirty="0" err="1">
                <a:solidFill>
                  <a:srgbClr val="0070C0"/>
                </a:solidFill>
                <a:latin typeface="Hiragino Kaku Gothic StdN W8" panose="020B0800000000000000" pitchFamily="34" charset="-128"/>
                <a:ea typeface="Hiragino Kaku Gothic StdN W8" panose="020B0800000000000000" pitchFamily="34" charset="-128"/>
              </a:rPr>
              <a:t>A</a:t>
            </a:r>
            <a:r>
              <a:rPr lang="id-ID" sz="2400" dirty="0">
                <a:solidFill>
                  <a:srgbClr val="0070C0"/>
                </a:solidFill>
                <a:latin typeface="Hiragino Kaku Gothic StdN W8" panose="020B0800000000000000" pitchFamily="34" charset="-128"/>
                <a:ea typeface="Hiragino Kaku Gothic StdN W8" panose="020B0800000000000000" pitchFamily="34" charset="-128"/>
              </a:rPr>
              <a:t>. Ketenagakerjaan</a:t>
            </a:r>
          </a:p>
        </p:txBody>
      </p:sp>
    </p:spTree>
    <p:extLst>
      <p:ext uri="{BB962C8B-B14F-4D97-AF65-F5344CB8AC3E}">
        <p14:creationId xmlns:p14="http://schemas.microsoft.com/office/powerpoint/2010/main" val="3352813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72CFA89-748B-027B-3F2E-FFA3DEB873AD}"/>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5A22150D-4A03-A300-1661-3DD212962CCE}"/>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BA8C8B81-5AED-4010-59DC-B034E00BA552}"/>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9C06892C-FF0A-5F0E-9B7D-64D56698C6A3}"/>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E063E4AE-46F0-C206-708E-6F98CE28EF18}"/>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61C7D7A1-C43B-A331-C876-26C501DF0678}"/>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8EB95E06-2F81-BD06-9E8B-BF129DEB38F4}"/>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FABCC288-3063-36D2-A20D-328D2C852141}"/>
              </a:ext>
            </a:extLst>
          </p:cNvPr>
          <p:cNvSpPr txBox="1">
            <a:spLocks/>
          </p:cNvSpPr>
          <p:nvPr/>
        </p:nvSpPr>
        <p:spPr>
          <a:xfrm>
            <a:off x="1351331" y="51435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10" name="Google Shape;2259;p38">
            <a:extLst>
              <a:ext uri="{FF2B5EF4-FFF2-40B4-BE49-F238E27FC236}">
                <a16:creationId xmlns:a16="http://schemas.microsoft.com/office/drawing/2014/main" id="{10E99E7A-681B-228D-2AA1-AD059CF1E38B}"/>
              </a:ext>
            </a:extLst>
          </p:cNvPr>
          <p:cNvSpPr txBox="1">
            <a:spLocks/>
          </p:cNvSpPr>
          <p:nvPr/>
        </p:nvSpPr>
        <p:spPr>
          <a:xfrm>
            <a:off x="2075329" y="562006"/>
            <a:ext cx="37338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Hakikat</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Ketenagakerjaan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1" name="Rectangle 10">
            <a:extLst>
              <a:ext uri="{FF2B5EF4-FFF2-40B4-BE49-F238E27FC236}">
                <a16:creationId xmlns:a16="http://schemas.microsoft.com/office/drawing/2014/main" id="{D78050F0-2EB7-FCE7-89F9-85AD35DD7139}"/>
              </a:ext>
            </a:extLst>
          </p:cNvPr>
          <p:cNvSpPr/>
          <p:nvPr/>
        </p:nvSpPr>
        <p:spPr>
          <a:xfrm>
            <a:off x="1642782" y="1414158"/>
            <a:ext cx="6172200" cy="1407366"/>
          </a:xfrm>
          <a:prstGeom prst="rect">
            <a:avLst/>
          </a:prstGeom>
          <a:solidFill>
            <a:srgbClr val="FCF0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400" dirty="0">
                <a:solidFill>
                  <a:schemeClr val="tx1"/>
                </a:solidFill>
                <a:latin typeface="Quire Sans Light" panose="020B0302040400020003" pitchFamily="34" charset="0"/>
              </a:rPr>
              <a:t>Dalam UU RI No. 13 Tahun 2003 tentang Ketenagakerjaan, ketenagakerjaan dijelaskan sebagai hal yang berhubungan dengan tenaga kerja pada waktu sebelum, selama, dan sesudah masa kerja. </a:t>
            </a:r>
          </a:p>
          <a:p>
            <a:pPr algn="just"/>
            <a:r>
              <a:rPr lang="id-ID" sz="1400" dirty="0">
                <a:solidFill>
                  <a:schemeClr val="tx1"/>
                </a:solidFill>
                <a:latin typeface="Quire Sans Light" panose="020B0302040400020003" pitchFamily="34" charset="0"/>
              </a:rPr>
              <a:t>Sementara, tenaga kerja adalah setiap orang yang mampu melakukan pekerjaan guna menghasilkan barang dan/atau jasa, baik memenuhi kebutuhan sendiri atau masyarakat.</a:t>
            </a:r>
          </a:p>
        </p:txBody>
      </p:sp>
      <p:sp>
        <p:nvSpPr>
          <p:cNvPr id="13" name="Rectangle 12">
            <a:extLst>
              <a:ext uri="{FF2B5EF4-FFF2-40B4-BE49-F238E27FC236}">
                <a16:creationId xmlns:a16="http://schemas.microsoft.com/office/drawing/2014/main" id="{F279C3E2-E405-B5C5-82E0-74703F6C3368}"/>
              </a:ext>
            </a:extLst>
          </p:cNvPr>
          <p:cNvSpPr/>
          <p:nvPr/>
        </p:nvSpPr>
        <p:spPr>
          <a:xfrm>
            <a:off x="1638300" y="2947333"/>
            <a:ext cx="6172200" cy="1112240"/>
          </a:xfrm>
          <a:prstGeom prst="rect">
            <a:avLst/>
          </a:prstGeom>
          <a:solidFill>
            <a:srgbClr val="FCF0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d-ID" sz="1400" dirty="0">
                <a:solidFill>
                  <a:schemeClr val="tx1"/>
                </a:solidFill>
                <a:latin typeface="Quire Sans Light" panose="020B0302040400020003" pitchFamily="34" charset="0"/>
              </a:rPr>
              <a:t>Penduduk suatu negara dapat dibagi menjadi dua kelompok, yaitu kelompok penduduk usia kerja (tenaga kerja) dan kelompok penduduk bukan usia kerja. Tenaga kerja dapat pula dibagi dalam dua kelompok, yaitu kelompok angkatan kerja dan kelompok bukan angkatan kerja. </a:t>
            </a:r>
          </a:p>
        </p:txBody>
      </p:sp>
    </p:spTree>
    <p:extLst>
      <p:ext uri="{BB962C8B-B14F-4D97-AF65-F5344CB8AC3E}">
        <p14:creationId xmlns:p14="http://schemas.microsoft.com/office/powerpoint/2010/main" val="24747603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BD700B9-4812-1223-0FB7-230AC9183225}"/>
              </a:ext>
            </a:extLst>
          </p:cNvPr>
          <p:cNvGrpSpPr/>
          <p:nvPr/>
        </p:nvGrpSpPr>
        <p:grpSpPr>
          <a:xfrm>
            <a:off x="0" y="4302125"/>
            <a:ext cx="9144000" cy="841375"/>
            <a:chOff x="0" y="4302125"/>
            <a:chExt cx="9144000" cy="841375"/>
          </a:xfrm>
        </p:grpSpPr>
        <p:grpSp>
          <p:nvGrpSpPr>
            <p:cNvPr id="4" name="Group 3">
              <a:extLst>
                <a:ext uri="{FF2B5EF4-FFF2-40B4-BE49-F238E27FC236}">
                  <a16:creationId xmlns:a16="http://schemas.microsoft.com/office/drawing/2014/main" id="{3207B939-391B-1B22-CBD6-0FF9FE24D25A}"/>
                </a:ext>
              </a:extLst>
            </p:cNvPr>
            <p:cNvGrpSpPr/>
            <p:nvPr/>
          </p:nvGrpSpPr>
          <p:grpSpPr>
            <a:xfrm>
              <a:off x="0" y="4302125"/>
              <a:ext cx="9144000" cy="841375"/>
              <a:chOff x="0" y="4302125"/>
              <a:chExt cx="9144000" cy="841375"/>
            </a:xfrm>
          </p:grpSpPr>
          <p:grpSp>
            <p:nvGrpSpPr>
              <p:cNvPr id="6" name="Group 5">
                <a:extLst>
                  <a:ext uri="{FF2B5EF4-FFF2-40B4-BE49-F238E27FC236}">
                    <a16:creationId xmlns:a16="http://schemas.microsoft.com/office/drawing/2014/main" id="{6E9DEDAE-3600-6964-A98C-6752D9638001}"/>
                  </a:ext>
                </a:extLst>
              </p:cNvPr>
              <p:cNvGrpSpPr/>
              <p:nvPr/>
            </p:nvGrpSpPr>
            <p:grpSpPr>
              <a:xfrm>
                <a:off x="0" y="4302125"/>
                <a:ext cx="9144000" cy="841375"/>
                <a:chOff x="0" y="4302125"/>
                <a:chExt cx="9144000" cy="841375"/>
              </a:xfrm>
            </p:grpSpPr>
            <p:pic>
              <p:nvPicPr>
                <p:cNvPr id="8" name="Picture 2" descr="E:\ELISA\ERLANGGA LISA\2017\TEMPLATE PPT\SMP PPKN kelas X kelompok wajib\SMP PPKN kelas X kelompok wajib.png">
                  <a:extLst>
                    <a:ext uri="{FF2B5EF4-FFF2-40B4-BE49-F238E27FC236}">
                      <a16:creationId xmlns:a16="http://schemas.microsoft.com/office/drawing/2014/main" id="{64696226-C758-DD5B-5307-5A6C0F8076E6}"/>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9" name="TextBox 16">
                  <a:extLst>
                    <a:ext uri="{FF2B5EF4-FFF2-40B4-BE49-F238E27FC236}">
                      <a16:creationId xmlns:a16="http://schemas.microsoft.com/office/drawing/2014/main" id="{98899936-4765-4F2C-D882-1FCB67050539}"/>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7" name="Picture 6" descr="A picture containing text&#10;&#10;Description automatically generated">
                <a:extLst>
                  <a:ext uri="{FF2B5EF4-FFF2-40B4-BE49-F238E27FC236}">
                    <a16:creationId xmlns:a16="http://schemas.microsoft.com/office/drawing/2014/main" id="{1A0C5A73-F14B-02D5-4470-6954BD0D5C27}"/>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5" name="Rectangle 4">
              <a:extLst>
                <a:ext uri="{FF2B5EF4-FFF2-40B4-BE49-F238E27FC236}">
                  <a16:creationId xmlns:a16="http://schemas.microsoft.com/office/drawing/2014/main" id="{CDB09CD7-2B18-3E4F-D35B-72F83AD890A2}"/>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pic>
        <p:nvPicPr>
          <p:cNvPr id="10" name="Picture 9">
            <a:extLst>
              <a:ext uri="{FF2B5EF4-FFF2-40B4-BE49-F238E27FC236}">
                <a16:creationId xmlns:a16="http://schemas.microsoft.com/office/drawing/2014/main" id="{F1BB3833-583D-7C28-E844-DA7546FDD4FB}"/>
              </a:ext>
            </a:extLst>
          </p:cNvPr>
          <p:cNvPicPr>
            <a:picLocks noChangeAspect="1"/>
          </p:cNvPicPr>
          <p:nvPr/>
        </p:nvPicPr>
        <p:blipFill>
          <a:blip r:embed="rId5"/>
          <a:stretch>
            <a:fillRect/>
          </a:stretch>
        </p:blipFill>
        <p:spPr>
          <a:xfrm>
            <a:off x="507788" y="1021578"/>
            <a:ext cx="5023436" cy="3455172"/>
          </a:xfrm>
          <a:prstGeom prst="rect">
            <a:avLst/>
          </a:prstGeom>
        </p:spPr>
      </p:pic>
      <p:sp>
        <p:nvSpPr>
          <p:cNvPr id="11" name="Google Shape;2260;p38">
            <a:extLst>
              <a:ext uri="{FF2B5EF4-FFF2-40B4-BE49-F238E27FC236}">
                <a16:creationId xmlns:a16="http://schemas.microsoft.com/office/drawing/2014/main" id="{CFA0A88C-290E-5D9E-2FA2-8ABD7C2D1793}"/>
              </a:ext>
            </a:extLst>
          </p:cNvPr>
          <p:cNvSpPr txBox="1">
            <a:spLocks/>
          </p:cNvSpPr>
          <p:nvPr/>
        </p:nvSpPr>
        <p:spPr>
          <a:xfrm>
            <a:off x="0" y="53022"/>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01</a:t>
            </a:r>
          </a:p>
        </p:txBody>
      </p:sp>
      <p:sp>
        <p:nvSpPr>
          <p:cNvPr id="12" name="Google Shape;2259;p38">
            <a:extLst>
              <a:ext uri="{FF2B5EF4-FFF2-40B4-BE49-F238E27FC236}">
                <a16:creationId xmlns:a16="http://schemas.microsoft.com/office/drawing/2014/main" id="{4EB1991D-94FC-8D9E-37B4-1DF54DEA2A8A}"/>
              </a:ext>
            </a:extLst>
          </p:cNvPr>
          <p:cNvSpPr txBox="1">
            <a:spLocks/>
          </p:cNvSpPr>
          <p:nvPr/>
        </p:nvSpPr>
        <p:spPr>
          <a:xfrm>
            <a:off x="697104" y="91122"/>
            <a:ext cx="37338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Hakikat</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Ketenagakerjaan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3" name="TextBox 12">
            <a:extLst>
              <a:ext uri="{FF2B5EF4-FFF2-40B4-BE49-F238E27FC236}">
                <a16:creationId xmlns:a16="http://schemas.microsoft.com/office/drawing/2014/main" id="{D62687C1-E7F0-193E-6CA9-62E1D3BF8998}"/>
              </a:ext>
            </a:extLst>
          </p:cNvPr>
          <p:cNvSpPr txBox="1"/>
          <p:nvPr/>
        </p:nvSpPr>
        <p:spPr>
          <a:xfrm>
            <a:off x="697104" y="617923"/>
            <a:ext cx="4291755" cy="307777"/>
          </a:xfrm>
          <a:prstGeom prst="rect">
            <a:avLst/>
          </a:prstGeom>
          <a:noFill/>
        </p:spPr>
        <p:txBody>
          <a:bodyPr wrap="square" rtlCol="0">
            <a:spAutoFit/>
          </a:bodyPr>
          <a:lstStyle/>
          <a:p>
            <a:r>
              <a:rPr lang="id-ID" sz="1400" dirty="0"/>
              <a:t>Komposisi penduduk dan tenaga kerja</a:t>
            </a:r>
          </a:p>
        </p:txBody>
      </p:sp>
      <p:sp>
        <p:nvSpPr>
          <p:cNvPr id="14" name="TextBox 13">
            <a:extLst>
              <a:ext uri="{FF2B5EF4-FFF2-40B4-BE49-F238E27FC236}">
                <a16:creationId xmlns:a16="http://schemas.microsoft.com/office/drawing/2014/main" id="{057BA026-0349-4D6A-F412-499E4C6F21CC}"/>
              </a:ext>
            </a:extLst>
          </p:cNvPr>
          <p:cNvSpPr txBox="1"/>
          <p:nvPr/>
        </p:nvSpPr>
        <p:spPr>
          <a:xfrm>
            <a:off x="5531224" y="1421365"/>
            <a:ext cx="3352800" cy="2092881"/>
          </a:xfrm>
          <a:prstGeom prst="rect">
            <a:avLst/>
          </a:prstGeom>
          <a:noFill/>
        </p:spPr>
        <p:txBody>
          <a:bodyPr wrap="square" rtlCol="0">
            <a:spAutoFit/>
          </a:bodyPr>
          <a:lstStyle/>
          <a:p>
            <a:pPr algn="just"/>
            <a:r>
              <a:rPr lang="id-ID" sz="1300" dirty="0">
                <a:latin typeface="Quire Sans Light" panose="020B0302040400020003" pitchFamily="34" charset="0"/>
              </a:rPr>
              <a:t>Pembahasan tentang ketenagakerjaan tidak terlepas dari masalah kesempatan kerja, tenaga kerja, dan angkatan kerja. </a:t>
            </a:r>
          </a:p>
          <a:p>
            <a:pPr algn="just"/>
            <a:r>
              <a:rPr lang="id-ID" sz="1300" dirty="0">
                <a:latin typeface="Quire Sans Light" panose="020B0302040400020003" pitchFamily="34" charset="0"/>
              </a:rPr>
              <a:t>Kesempatan kerja adalah tersedianya lapangan kerja bagi angkatan kerja yang membutuhkan pekerjaan. Pada tahun 2010, jumlah angkatan kerja Indonesia mencapai 116,5 juta jiwa. Angka ini naik menjadi 138,2 juta jiwa pada tahun 2020 dan menjadi 143,72 juta jiwa pada Agustus 2022.</a:t>
            </a:r>
          </a:p>
        </p:txBody>
      </p:sp>
    </p:spTree>
    <p:extLst>
      <p:ext uri="{BB962C8B-B14F-4D97-AF65-F5344CB8AC3E}">
        <p14:creationId xmlns:p14="http://schemas.microsoft.com/office/powerpoint/2010/main" val="3388198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0DD">
            <a:alpha val="33000"/>
          </a:srgbClr>
        </a:solidFill>
        <a:effectLst/>
      </p:bgPr>
    </p:bg>
    <p:spTree>
      <p:nvGrpSpPr>
        <p:cNvPr id="1" name=""/>
        <p:cNvGrpSpPr/>
        <p:nvPr/>
      </p:nvGrpSpPr>
      <p:grpSpPr>
        <a:xfrm>
          <a:off x="0" y="0"/>
          <a:ext cx="0" cy="0"/>
          <a:chOff x="0" y="0"/>
          <a:chExt cx="0" cy="0"/>
        </a:xfrm>
      </p:grpSpPr>
      <p:pic>
        <p:nvPicPr>
          <p:cNvPr id="21" name="Picture 20" descr="A hand holding a group of people&#10;&#10;Description automatically generated with medium confidence">
            <a:extLst>
              <a:ext uri="{FF2B5EF4-FFF2-40B4-BE49-F238E27FC236}">
                <a16:creationId xmlns:a16="http://schemas.microsoft.com/office/drawing/2014/main" id="{DC83E01C-AA97-5EC7-65C1-1D82B63F791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971800" y="3983694"/>
            <a:ext cx="1519511" cy="797856"/>
          </a:xfrm>
          <a:prstGeom prst="rect">
            <a:avLst/>
          </a:prstGeom>
        </p:spPr>
      </p:pic>
      <p:pic>
        <p:nvPicPr>
          <p:cNvPr id="20" name="Picture 19" descr="A hand holding a group of people&#10;&#10;Description automatically generated with medium confidence">
            <a:extLst>
              <a:ext uri="{FF2B5EF4-FFF2-40B4-BE49-F238E27FC236}">
                <a16:creationId xmlns:a16="http://schemas.microsoft.com/office/drawing/2014/main" id="{B982F238-C747-CF30-9811-6783116C0F5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526245" y="3983694"/>
            <a:ext cx="1519511" cy="797856"/>
          </a:xfrm>
          <a:prstGeom prst="rect">
            <a:avLst/>
          </a:prstGeom>
        </p:spPr>
      </p:pic>
      <p:pic>
        <p:nvPicPr>
          <p:cNvPr id="19" name="Picture 18" descr="A hand holding a group of people&#10;&#10;Description automatically generated with medium confidence">
            <a:extLst>
              <a:ext uri="{FF2B5EF4-FFF2-40B4-BE49-F238E27FC236}">
                <a16:creationId xmlns:a16="http://schemas.microsoft.com/office/drawing/2014/main" id="{6063B43E-BE62-B2EF-937B-08B229EDAB6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34" y="3983694"/>
            <a:ext cx="1519511" cy="797856"/>
          </a:xfrm>
          <a:prstGeom prst="rect">
            <a:avLst/>
          </a:prstGeom>
        </p:spPr>
      </p:pic>
      <p:grpSp>
        <p:nvGrpSpPr>
          <p:cNvPr id="2" name="Group 1">
            <a:extLst>
              <a:ext uri="{FF2B5EF4-FFF2-40B4-BE49-F238E27FC236}">
                <a16:creationId xmlns:a16="http://schemas.microsoft.com/office/drawing/2014/main" id="{EE793000-DAD8-EA65-E2DC-4A33304BB24B}"/>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01552779-95B2-C4E7-A99D-B0BBF00CAAFB}"/>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1EBB4B60-39FE-2D01-BE03-9D87F4C1873B}"/>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A7895525-43C8-57D1-EA22-B730D0165B82}"/>
                    </a:ext>
                  </a:extLst>
                </p:cNvPr>
                <p:cNvPicPr>
                  <a:picLocks noChangeAspect="1" noChangeArrowheads="1"/>
                </p:cNvPicPr>
                <p:nvPr/>
              </p:nvPicPr>
              <p:blipFill>
                <a:blip r:embed="rId3"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F0CC00B9-1376-4EC3-5F4B-F3E123DBAF5B}"/>
                    </a:ext>
                  </a:extLst>
                </p:cNvPr>
                <p:cNvSpPr txBox="1"/>
                <p:nvPr/>
              </p:nvSpPr>
              <p:spPr>
                <a:xfrm>
                  <a:off x="2057400" y="4732407"/>
                  <a:ext cx="5334000" cy="353943"/>
                </a:xfrm>
                <a:prstGeom prst="rect">
                  <a:avLst/>
                </a:prstGeom>
                <a:solidFill>
                  <a:srgbClr val="FFC000"/>
                </a:solidFill>
              </p:spPr>
              <p:txBody>
                <a:bodyPr wrap="square" rtlCol="0">
                  <a:spAutoFit/>
                </a:bodyPr>
                <a:lstStyle/>
                <a:p>
                  <a:r>
                    <a:rPr lang="id-ID" sz="1700" b="1" dirty="0">
                      <a:solidFill>
                        <a:srgbClr val="002060"/>
                      </a:solidFill>
                      <a:latin typeface="Arial" pitchFamily="34" charset="0"/>
                      <a:cs typeface="Arial" pitchFamily="34" charset="0"/>
                    </a:rPr>
                    <a:t>EKONOMI</a:t>
                  </a:r>
                  <a:endParaRPr lang="en-US" sz="17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B6EF0486-8D37-B76D-82DF-53F9344F192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F45EF427-584F-3719-FBD1-B649D75FF147}"/>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SMA/MA</a:t>
              </a:r>
            </a:p>
          </p:txBody>
        </p:sp>
      </p:grpSp>
      <p:sp>
        <p:nvSpPr>
          <p:cNvPr id="9" name="Google Shape;2260;p38">
            <a:extLst>
              <a:ext uri="{FF2B5EF4-FFF2-40B4-BE49-F238E27FC236}">
                <a16:creationId xmlns:a16="http://schemas.microsoft.com/office/drawing/2014/main" id="{77513EFC-21BA-5343-78AC-C155CD0ECD9A}"/>
              </a:ext>
            </a:extLst>
          </p:cNvPr>
          <p:cNvSpPr txBox="1">
            <a:spLocks/>
          </p:cNvSpPr>
          <p:nvPr/>
        </p:nvSpPr>
        <p:spPr>
          <a:xfrm>
            <a:off x="-65092" y="82924"/>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02</a:t>
            </a:r>
          </a:p>
        </p:txBody>
      </p:sp>
      <p:sp>
        <p:nvSpPr>
          <p:cNvPr id="10" name="Google Shape;2259;p38">
            <a:extLst>
              <a:ext uri="{FF2B5EF4-FFF2-40B4-BE49-F238E27FC236}">
                <a16:creationId xmlns:a16="http://schemas.microsoft.com/office/drawing/2014/main" id="{8AFA2C54-246F-7D64-ADCF-8C18C81FAFC9}"/>
              </a:ext>
            </a:extLst>
          </p:cNvPr>
          <p:cNvSpPr txBox="1">
            <a:spLocks/>
          </p:cNvSpPr>
          <p:nvPr/>
        </p:nvSpPr>
        <p:spPr>
          <a:xfrm>
            <a:off x="632012" y="121024"/>
            <a:ext cx="37338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Jenis-jenis</a:t>
            </a:r>
            <a:r>
              <a:rPr lang="en-US" sz="1800" dirty="0">
                <a:solidFill>
                  <a:srgbClr val="002060"/>
                </a:solidFill>
                <a:latin typeface="Hiragino Kaku Gothic StdN W8" panose="020B0800000000000000" pitchFamily="34" charset="-128"/>
                <a:ea typeface="Hiragino Kaku Gothic StdN W8" panose="020B0800000000000000" pitchFamily="34" charset="-128"/>
              </a:rPr>
              <a:t> Tenaga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Kerja</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cxnSp>
        <p:nvCxnSpPr>
          <p:cNvPr id="11" name="Straight Connector 10">
            <a:extLst>
              <a:ext uri="{FF2B5EF4-FFF2-40B4-BE49-F238E27FC236}">
                <a16:creationId xmlns:a16="http://schemas.microsoft.com/office/drawing/2014/main" id="{8271C6BF-A330-5AAB-3B1D-50E922CCEE86}"/>
              </a:ext>
            </a:extLst>
          </p:cNvPr>
          <p:cNvCxnSpPr>
            <a:cxnSpLocks/>
          </p:cNvCxnSpPr>
          <p:nvPr/>
        </p:nvCxnSpPr>
        <p:spPr>
          <a:xfrm>
            <a:off x="4572000" y="1049606"/>
            <a:ext cx="0" cy="3457986"/>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2" name="TextBox 11">
            <a:extLst>
              <a:ext uri="{FF2B5EF4-FFF2-40B4-BE49-F238E27FC236}">
                <a16:creationId xmlns:a16="http://schemas.microsoft.com/office/drawing/2014/main" id="{398B3FDB-5DAB-14C5-3435-9B4B5E61140B}"/>
              </a:ext>
            </a:extLst>
          </p:cNvPr>
          <p:cNvSpPr txBox="1"/>
          <p:nvPr/>
        </p:nvSpPr>
        <p:spPr>
          <a:xfrm>
            <a:off x="1013012" y="630284"/>
            <a:ext cx="2971800" cy="307777"/>
          </a:xfrm>
          <a:prstGeom prst="rect">
            <a:avLst/>
          </a:prstGeom>
          <a:noFill/>
        </p:spPr>
        <p:txBody>
          <a:bodyPr wrap="square" rtlCol="0">
            <a:spAutoFit/>
          </a:bodyPr>
          <a:lstStyle/>
          <a:p>
            <a:pPr marL="342900" indent="-342900">
              <a:buFont typeface="+mj-lt"/>
              <a:buAutoNum type="alphaLcPeriod"/>
            </a:pPr>
            <a:r>
              <a:rPr lang="id-ID" sz="1400" b="1" dirty="0">
                <a:latin typeface="Quire Sans" panose="020B0502040400020003" pitchFamily="34" charset="0"/>
                <a:cs typeface="Quire Sans" panose="020B0502040400020003" pitchFamily="34" charset="0"/>
              </a:rPr>
              <a:t>Berdasarkan sifat kerjanya.</a:t>
            </a:r>
          </a:p>
        </p:txBody>
      </p:sp>
      <p:sp>
        <p:nvSpPr>
          <p:cNvPr id="13" name="TextBox 12">
            <a:extLst>
              <a:ext uri="{FF2B5EF4-FFF2-40B4-BE49-F238E27FC236}">
                <a16:creationId xmlns:a16="http://schemas.microsoft.com/office/drawing/2014/main" id="{7B83AE41-F35B-8E3A-BE23-1778B99CDFBA}"/>
              </a:ext>
            </a:extLst>
          </p:cNvPr>
          <p:cNvSpPr txBox="1"/>
          <p:nvPr/>
        </p:nvSpPr>
        <p:spPr>
          <a:xfrm>
            <a:off x="5334000" y="630284"/>
            <a:ext cx="2971800" cy="307777"/>
          </a:xfrm>
          <a:prstGeom prst="rect">
            <a:avLst/>
          </a:prstGeom>
          <a:noFill/>
        </p:spPr>
        <p:txBody>
          <a:bodyPr wrap="square" rtlCol="0">
            <a:spAutoFit/>
          </a:bodyPr>
          <a:lstStyle/>
          <a:p>
            <a:pPr marL="342900" indent="-342900">
              <a:buFont typeface="+mj-lt"/>
              <a:buAutoNum type="alphaLcPeriod" startAt="2"/>
            </a:pPr>
            <a:r>
              <a:rPr lang="id-ID" sz="1400" b="1" dirty="0">
                <a:latin typeface="Quire Sans" panose="020B0502040400020003" pitchFamily="34" charset="0"/>
                <a:cs typeface="Quire Sans" panose="020B0502040400020003" pitchFamily="34" charset="0"/>
              </a:rPr>
              <a:t>Berdasarkan keahliannya.</a:t>
            </a:r>
          </a:p>
        </p:txBody>
      </p:sp>
      <p:sp>
        <p:nvSpPr>
          <p:cNvPr id="14" name="TextBox 13">
            <a:extLst>
              <a:ext uri="{FF2B5EF4-FFF2-40B4-BE49-F238E27FC236}">
                <a16:creationId xmlns:a16="http://schemas.microsoft.com/office/drawing/2014/main" id="{CAD04537-C1D5-4366-185D-DB2D6314F98B}"/>
              </a:ext>
            </a:extLst>
          </p:cNvPr>
          <p:cNvSpPr txBox="1"/>
          <p:nvPr/>
        </p:nvSpPr>
        <p:spPr>
          <a:xfrm>
            <a:off x="435859" y="1049606"/>
            <a:ext cx="3733797" cy="2092881"/>
          </a:xfrm>
          <a:prstGeom prst="rect">
            <a:avLst/>
          </a:prstGeom>
          <a:noFill/>
        </p:spPr>
        <p:txBody>
          <a:bodyPr wrap="square" rtlCol="0">
            <a:spAutoFit/>
          </a:bodyPr>
          <a:lstStyle/>
          <a:p>
            <a:pPr marL="342900" indent="-342900" algn="just">
              <a:buFont typeface="+mj-lt"/>
              <a:buAutoNum type="arabicParenR"/>
            </a:pPr>
            <a:r>
              <a:rPr lang="id-ID" sz="1300" dirty="0">
                <a:latin typeface="Quire Sans Light" panose="020B0302040400020003" pitchFamily="34" charset="0"/>
                <a:cs typeface="Quire Sans" panose="020B0502040400020003" pitchFamily="34" charset="0"/>
              </a:rPr>
              <a:t>Tenaga kerja rohaniah (</a:t>
            </a:r>
            <a:r>
              <a:rPr lang="id-ID" sz="1300" dirty="0" err="1">
                <a:latin typeface="Quire Sans Light" panose="020B0302040400020003" pitchFamily="34" charset="0"/>
                <a:cs typeface="Quire Sans" panose="020B0502040400020003" pitchFamily="34" charset="0"/>
              </a:rPr>
              <a:t>nonfisik</a:t>
            </a:r>
            <a:r>
              <a:rPr lang="id-ID" sz="1300" dirty="0">
                <a:latin typeface="Quire Sans Light" panose="020B0302040400020003" pitchFamily="34" charset="0"/>
                <a:cs typeface="Quire Sans" panose="020B0502040400020003" pitchFamily="34" charset="0"/>
              </a:rPr>
              <a:t>) merupakan tenaga kerja yang dalam pekerjaannya lebih banyak menggunakan proses pemikiran, gagasan, ide, dan sebagainya. Contohnya direktur, konsultan, dan manajer.</a:t>
            </a:r>
          </a:p>
          <a:p>
            <a:pPr marL="342900" indent="-342900" algn="just">
              <a:buFont typeface="+mj-lt"/>
              <a:buAutoNum type="arabicParenR"/>
            </a:pPr>
            <a:r>
              <a:rPr lang="id-ID" sz="1300" dirty="0">
                <a:latin typeface="Quire Sans Light" panose="020B0302040400020003" pitchFamily="34" charset="0"/>
                <a:cs typeface="Quire Sans" panose="020B0502040400020003" pitchFamily="34" charset="0"/>
              </a:rPr>
              <a:t>Tenaga kerja jasmaniah (fisik) adalah tenaga kerja yang melakukan pekerjaannya menggunakan tenaga fisik. Contohnya pekerja bangunan, sopir angkutan umum, dan penyapu jalanan.</a:t>
            </a:r>
          </a:p>
        </p:txBody>
      </p:sp>
      <p:sp>
        <p:nvSpPr>
          <p:cNvPr id="15" name="TextBox 14">
            <a:extLst>
              <a:ext uri="{FF2B5EF4-FFF2-40B4-BE49-F238E27FC236}">
                <a16:creationId xmlns:a16="http://schemas.microsoft.com/office/drawing/2014/main" id="{5E01B83D-8802-5908-A62C-3ABF5F99DDA1}"/>
              </a:ext>
            </a:extLst>
          </p:cNvPr>
          <p:cNvSpPr txBox="1"/>
          <p:nvPr/>
        </p:nvSpPr>
        <p:spPr>
          <a:xfrm>
            <a:off x="4724400" y="1049606"/>
            <a:ext cx="3733797" cy="3754874"/>
          </a:xfrm>
          <a:prstGeom prst="rect">
            <a:avLst/>
          </a:prstGeom>
          <a:noFill/>
        </p:spPr>
        <p:txBody>
          <a:bodyPr wrap="square" rtlCol="0">
            <a:spAutoFit/>
          </a:bodyPr>
          <a:lstStyle/>
          <a:p>
            <a:pPr marL="342900" indent="-342900" algn="just">
              <a:buFont typeface="+mj-lt"/>
              <a:buAutoNum type="arabicParenR"/>
            </a:pPr>
            <a:r>
              <a:rPr lang="id-ID" sz="1400" dirty="0">
                <a:latin typeface="Quire Sans Light" panose="020B0302040400020003" pitchFamily="34" charset="0"/>
                <a:cs typeface="Quire Sans" panose="020B0502040400020003" pitchFamily="34" charset="0"/>
              </a:rPr>
              <a:t>Tenaga kerja terdidik merupakan tenaga kerja yang mendapatkan keahlian pada suatu bidang melalui sekolah atau pendidikan, baik formal dan nonformal. Contohnya adalah pengacara, insinyur, ekonom, dan doktor.</a:t>
            </a:r>
          </a:p>
          <a:p>
            <a:pPr marL="342900" indent="-342900" algn="just">
              <a:buFont typeface="+mj-lt"/>
              <a:buAutoNum type="arabicParenR"/>
            </a:pPr>
            <a:r>
              <a:rPr lang="id-ID" sz="1400" dirty="0">
                <a:latin typeface="Quire Sans Light" panose="020B0302040400020003" pitchFamily="34" charset="0"/>
                <a:cs typeface="Quire Sans" panose="020B0502040400020003" pitchFamily="34" charset="0"/>
              </a:rPr>
              <a:t>Tenaga kerja terlatih merupakan tenaga kerja yang memiliki keahlian dalam bidang tertentu yang didapat melalui pengalaman kerja. Contohnya sopir, tukang masak, montir, dan pelukis.</a:t>
            </a:r>
          </a:p>
          <a:p>
            <a:pPr marL="342900" indent="-342900" algn="just">
              <a:buFont typeface="+mj-lt"/>
              <a:buAutoNum type="arabicParenR"/>
            </a:pPr>
            <a:r>
              <a:rPr lang="id-ID" sz="1400" dirty="0">
                <a:latin typeface="Quire Sans Light" panose="020B0302040400020003" pitchFamily="34" charset="0"/>
                <a:cs typeface="Quire Sans" panose="020B0502040400020003" pitchFamily="34" charset="0"/>
              </a:rPr>
              <a:t>Tenaga kerja tidak terdidik dan tidak terlatih adalah tenaga kerja yang hanya bekerja mengandalkan tenaga. Contohnya kuli, buruh angkut, buruh pabrik, pembantu, dan tukang becak.</a:t>
            </a:r>
          </a:p>
          <a:p>
            <a:pPr marL="342900" indent="-342900" algn="just">
              <a:buFont typeface="+mj-lt"/>
              <a:buAutoNum type="arabicParenR"/>
            </a:pPr>
            <a:endParaRPr lang="id-ID" sz="1400" dirty="0">
              <a:latin typeface="Quire Sans Light" panose="020B0302040400020003" pitchFamily="34" charset="0"/>
              <a:cs typeface="Quire Sans" panose="020B0502040400020003" pitchFamily="34" charset="0"/>
            </a:endParaRPr>
          </a:p>
        </p:txBody>
      </p:sp>
    </p:spTree>
    <p:extLst>
      <p:ext uri="{BB962C8B-B14F-4D97-AF65-F5344CB8AC3E}">
        <p14:creationId xmlns:p14="http://schemas.microsoft.com/office/powerpoint/2010/main" val="3188163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E793000-DAD8-EA65-E2DC-4A33304BB24B}"/>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01552779-95B2-C4E7-A99D-B0BBF00CAAFB}"/>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1EBB4B60-39FE-2D01-BE03-9D87F4C1873B}"/>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A7895525-43C8-57D1-EA22-B730D0165B82}"/>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F0CC00B9-1376-4EC3-5F4B-F3E123DBAF5B}"/>
                    </a:ext>
                  </a:extLst>
                </p:cNvPr>
                <p:cNvSpPr txBox="1"/>
                <p:nvPr/>
              </p:nvSpPr>
              <p:spPr>
                <a:xfrm>
                  <a:off x="2057400" y="4732407"/>
                  <a:ext cx="5334000" cy="307777"/>
                </a:xfrm>
                <a:prstGeom prst="rect">
                  <a:avLst/>
                </a:prstGeom>
                <a:solidFill>
                  <a:srgbClr val="FFC000"/>
                </a:solidFill>
              </p:spPr>
              <p:txBody>
                <a:bodyPr wrap="square" rtlCol="0">
                  <a:spAutoFit/>
                </a:bodyPr>
                <a:lstStyle/>
                <a:p>
                  <a:r>
                    <a:rPr lang="id-ID" sz="1400" b="1" dirty="0">
                      <a:solidFill>
                        <a:srgbClr val="002060"/>
                      </a:solidFill>
                      <a:latin typeface="Arial" pitchFamily="34" charset="0"/>
                      <a:cs typeface="Arial" pitchFamily="34" charset="0"/>
                    </a:rPr>
                    <a:t>EKONOMI</a:t>
                  </a:r>
                  <a:endParaRPr lang="en-US" sz="14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B6EF0486-8D37-B76D-82DF-53F9344F1926}"/>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F45EF427-584F-3719-FBD1-B649D75FF147}"/>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SMA/MA</a:t>
              </a:r>
            </a:p>
          </p:txBody>
        </p:sp>
      </p:grpSp>
      <p:sp>
        <p:nvSpPr>
          <p:cNvPr id="9" name="Google Shape;2260;p38">
            <a:extLst>
              <a:ext uri="{FF2B5EF4-FFF2-40B4-BE49-F238E27FC236}">
                <a16:creationId xmlns:a16="http://schemas.microsoft.com/office/drawing/2014/main" id="{BC14A428-E0E8-0536-0BFB-7A98741145E2}"/>
              </a:ext>
            </a:extLst>
          </p:cNvPr>
          <p:cNvSpPr txBox="1">
            <a:spLocks/>
          </p:cNvSpPr>
          <p:nvPr/>
        </p:nvSpPr>
        <p:spPr>
          <a:xfrm>
            <a:off x="-76200" y="3006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03</a:t>
            </a:r>
          </a:p>
        </p:txBody>
      </p:sp>
      <p:sp>
        <p:nvSpPr>
          <p:cNvPr id="10" name="Google Shape;2259;p38">
            <a:extLst>
              <a:ext uri="{FF2B5EF4-FFF2-40B4-BE49-F238E27FC236}">
                <a16:creationId xmlns:a16="http://schemas.microsoft.com/office/drawing/2014/main" id="{3E7DFCE3-BC65-49E5-D17E-480EA504A549}"/>
              </a:ext>
            </a:extLst>
          </p:cNvPr>
          <p:cNvSpPr txBox="1">
            <a:spLocks/>
          </p:cNvSpPr>
          <p:nvPr/>
        </p:nvSpPr>
        <p:spPr>
          <a:xfrm>
            <a:off x="620904" y="68160"/>
            <a:ext cx="37338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Masalah</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Ketenagakerjaan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1" name="TextBox 10">
            <a:extLst>
              <a:ext uri="{FF2B5EF4-FFF2-40B4-BE49-F238E27FC236}">
                <a16:creationId xmlns:a16="http://schemas.microsoft.com/office/drawing/2014/main" id="{3D37DB1B-0341-3A32-1EA8-300C18C137E4}"/>
              </a:ext>
            </a:extLst>
          </p:cNvPr>
          <p:cNvSpPr txBox="1"/>
          <p:nvPr/>
        </p:nvSpPr>
        <p:spPr>
          <a:xfrm>
            <a:off x="620904" y="461486"/>
            <a:ext cx="7978588" cy="738664"/>
          </a:xfrm>
          <a:prstGeom prst="rect">
            <a:avLst/>
          </a:prstGeom>
          <a:noFill/>
        </p:spPr>
        <p:txBody>
          <a:bodyPr wrap="square" rtlCol="0">
            <a:spAutoFit/>
          </a:bodyPr>
          <a:lstStyle/>
          <a:p>
            <a:pPr algn="just"/>
            <a:r>
              <a:rPr lang="id-ID" sz="1400" dirty="0">
                <a:latin typeface="Quire Sans Light" panose="020B0302040400020003" pitchFamily="34" charset="0"/>
              </a:rPr>
              <a:t>Melimpahnya sumber daya manusia di Indonesia dapat menjadi permasalahan dalam pembangunan ekonomi, terutama berkaitan dengan ketenagakerjaan. Berikut sejumlah masalah ketenagakerjaan yang terdapat di Indonesia.</a:t>
            </a:r>
          </a:p>
        </p:txBody>
      </p:sp>
      <p:sp>
        <p:nvSpPr>
          <p:cNvPr id="12" name="Google Shape;467;p34">
            <a:extLst>
              <a:ext uri="{FF2B5EF4-FFF2-40B4-BE49-F238E27FC236}">
                <a16:creationId xmlns:a16="http://schemas.microsoft.com/office/drawing/2014/main" id="{8488D3E7-B8BD-42FA-4529-9A173B141F0A}"/>
              </a:ext>
            </a:extLst>
          </p:cNvPr>
          <p:cNvSpPr/>
          <p:nvPr/>
        </p:nvSpPr>
        <p:spPr>
          <a:xfrm>
            <a:off x="654424" y="1226831"/>
            <a:ext cx="514056" cy="402219"/>
          </a:xfrm>
          <a:prstGeom prst="roundRect">
            <a:avLst>
              <a:gd name="adj" fmla="val 50000"/>
            </a:avLst>
          </a:prstGeom>
          <a:solidFill>
            <a:schemeClr val="bg2">
              <a:lumMod val="90000"/>
            </a:schemeClr>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a.</a:t>
            </a:r>
            <a:endParaRPr sz="1400" b="1" dirty="0">
              <a:solidFill>
                <a:schemeClr val="bg1"/>
              </a:solidFill>
              <a:latin typeface="Quire Sans" panose="020B0502040400020003" pitchFamily="34" charset="0"/>
              <a:cs typeface="Quire Sans" panose="020B0502040400020003" pitchFamily="34" charset="0"/>
            </a:endParaRPr>
          </a:p>
        </p:txBody>
      </p:sp>
      <p:sp>
        <p:nvSpPr>
          <p:cNvPr id="13" name="TextBox 12">
            <a:extLst>
              <a:ext uri="{FF2B5EF4-FFF2-40B4-BE49-F238E27FC236}">
                <a16:creationId xmlns:a16="http://schemas.microsoft.com/office/drawing/2014/main" id="{5510E0AE-C7FD-808D-C809-8098C08E100A}"/>
              </a:ext>
            </a:extLst>
          </p:cNvPr>
          <p:cNvSpPr txBox="1"/>
          <p:nvPr/>
        </p:nvSpPr>
        <p:spPr>
          <a:xfrm>
            <a:off x="1192769" y="1266357"/>
            <a:ext cx="4038600" cy="307777"/>
          </a:xfrm>
          <a:prstGeom prst="rect">
            <a:avLst/>
          </a:prstGeom>
          <a:noFill/>
        </p:spPr>
        <p:txBody>
          <a:bodyPr wrap="square" rtlCol="0">
            <a:spAutoFit/>
          </a:bodyPr>
          <a:lstStyle/>
          <a:p>
            <a:r>
              <a:rPr lang="id-ID" sz="1400" b="1" dirty="0">
                <a:solidFill>
                  <a:schemeClr val="accent1">
                    <a:lumMod val="50000"/>
                  </a:schemeClr>
                </a:solidFill>
                <a:latin typeface="Quire Sans" panose="020B0502040400020003" pitchFamily="34" charset="0"/>
                <a:cs typeface="Quire Sans" panose="020B0502040400020003" pitchFamily="34" charset="0"/>
              </a:rPr>
              <a:t>Jumlah Angkatan Kerja yang Tinggi</a:t>
            </a:r>
          </a:p>
        </p:txBody>
      </p:sp>
      <p:sp>
        <p:nvSpPr>
          <p:cNvPr id="14" name="Google Shape;467;p34">
            <a:extLst>
              <a:ext uri="{FF2B5EF4-FFF2-40B4-BE49-F238E27FC236}">
                <a16:creationId xmlns:a16="http://schemas.microsoft.com/office/drawing/2014/main" id="{066AE6BD-796C-EBAB-6376-5CB93DF20FDE}"/>
              </a:ext>
            </a:extLst>
          </p:cNvPr>
          <p:cNvSpPr/>
          <p:nvPr/>
        </p:nvSpPr>
        <p:spPr>
          <a:xfrm>
            <a:off x="640977" y="2827962"/>
            <a:ext cx="514056" cy="402219"/>
          </a:xfrm>
          <a:prstGeom prst="roundRect">
            <a:avLst>
              <a:gd name="adj" fmla="val 50000"/>
            </a:avLst>
          </a:prstGeom>
          <a:solidFill>
            <a:schemeClr val="bg2">
              <a:lumMod val="90000"/>
            </a:schemeClr>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b.</a:t>
            </a:r>
            <a:endParaRPr sz="1400" b="1" dirty="0">
              <a:solidFill>
                <a:schemeClr val="bg1"/>
              </a:solidFill>
              <a:latin typeface="Quire Sans" panose="020B0502040400020003" pitchFamily="34" charset="0"/>
              <a:cs typeface="Quire Sans" panose="020B0502040400020003" pitchFamily="34" charset="0"/>
            </a:endParaRPr>
          </a:p>
        </p:txBody>
      </p:sp>
      <p:sp>
        <p:nvSpPr>
          <p:cNvPr id="15" name="TextBox 14">
            <a:extLst>
              <a:ext uri="{FF2B5EF4-FFF2-40B4-BE49-F238E27FC236}">
                <a16:creationId xmlns:a16="http://schemas.microsoft.com/office/drawing/2014/main" id="{1FDC3FAD-7393-2423-14B6-F863DFB440F0}"/>
              </a:ext>
            </a:extLst>
          </p:cNvPr>
          <p:cNvSpPr txBox="1"/>
          <p:nvPr/>
        </p:nvSpPr>
        <p:spPr>
          <a:xfrm>
            <a:off x="1179322" y="2867490"/>
            <a:ext cx="4038600" cy="307777"/>
          </a:xfrm>
          <a:prstGeom prst="rect">
            <a:avLst/>
          </a:prstGeom>
          <a:noFill/>
        </p:spPr>
        <p:txBody>
          <a:bodyPr wrap="square" rtlCol="0">
            <a:spAutoFit/>
          </a:bodyPr>
          <a:lstStyle/>
          <a:p>
            <a:r>
              <a:rPr lang="id-ID" sz="1400" b="1" dirty="0">
                <a:solidFill>
                  <a:schemeClr val="accent1">
                    <a:lumMod val="50000"/>
                  </a:schemeClr>
                </a:solidFill>
                <a:latin typeface="Quire Sans" panose="020B0502040400020003" pitchFamily="34" charset="0"/>
                <a:cs typeface="Quire Sans" panose="020B0502040400020003" pitchFamily="34" charset="0"/>
              </a:rPr>
              <a:t>Tingkat Pengangguran yang Tinggi</a:t>
            </a:r>
          </a:p>
        </p:txBody>
      </p:sp>
      <p:sp>
        <p:nvSpPr>
          <p:cNvPr id="16" name="Google Shape;467;p34">
            <a:extLst>
              <a:ext uri="{FF2B5EF4-FFF2-40B4-BE49-F238E27FC236}">
                <a16:creationId xmlns:a16="http://schemas.microsoft.com/office/drawing/2014/main" id="{23F28B6A-BCF5-E2D8-5857-584FC568F00C}"/>
              </a:ext>
            </a:extLst>
          </p:cNvPr>
          <p:cNvSpPr/>
          <p:nvPr/>
        </p:nvSpPr>
        <p:spPr>
          <a:xfrm>
            <a:off x="4400255" y="1105436"/>
            <a:ext cx="514056" cy="402219"/>
          </a:xfrm>
          <a:prstGeom prst="roundRect">
            <a:avLst>
              <a:gd name="adj" fmla="val 50000"/>
            </a:avLst>
          </a:prstGeom>
          <a:solidFill>
            <a:schemeClr val="bg2">
              <a:lumMod val="90000"/>
            </a:schemeClr>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c.</a:t>
            </a:r>
            <a:endParaRPr sz="1400" b="1" dirty="0">
              <a:solidFill>
                <a:schemeClr val="bg1"/>
              </a:solidFill>
              <a:latin typeface="Quire Sans" panose="020B0502040400020003" pitchFamily="34" charset="0"/>
              <a:cs typeface="Quire Sans" panose="020B0502040400020003" pitchFamily="34" charset="0"/>
            </a:endParaRPr>
          </a:p>
        </p:txBody>
      </p:sp>
      <p:sp>
        <p:nvSpPr>
          <p:cNvPr id="17" name="TextBox 16">
            <a:extLst>
              <a:ext uri="{FF2B5EF4-FFF2-40B4-BE49-F238E27FC236}">
                <a16:creationId xmlns:a16="http://schemas.microsoft.com/office/drawing/2014/main" id="{F1071E35-1298-D4DD-026E-4DD8C657038A}"/>
              </a:ext>
            </a:extLst>
          </p:cNvPr>
          <p:cNvSpPr txBox="1"/>
          <p:nvPr/>
        </p:nvSpPr>
        <p:spPr>
          <a:xfrm>
            <a:off x="4923277" y="1059075"/>
            <a:ext cx="3491290" cy="523220"/>
          </a:xfrm>
          <a:prstGeom prst="rect">
            <a:avLst/>
          </a:prstGeom>
          <a:noFill/>
        </p:spPr>
        <p:txBody>
          <a:bodyPr wrap="square" rtlCol="0">
            <a:spAutoFit/>
          </a:bodyPr>
          <a:lstStyle/>
          <a:p>
            <a:r>
              <a:rPr lang="id-ID" sz="1400" b="1" dirty="0">
                <a:solidFill>
                  <a:schemeClr val="accent1">
                    <a:lumMod val="50000"/>
                  </a:schemeClr>
                </a:solidFill>
                <a:latin typeface="Quire Sans" panose="020B0502040400020003" pitchFamily="34" charset="0"/>
                <a:cs typeface="Quire Sans" panose="020B0502040400020003" pitchFamily="34" charset="0"/>
              </a:rPr>
              <a:t>Tingkat Pendidikan dan Keterampilan yang Rendah</a:t>
            </a:r>
          </a:p>
        </p:txBody>
      </p:sp>
      <p:sp>
        <p:nvSpPr>
          <p:cNvPr id="18" name="Google Shape;467;p34">
            <a:extLst>
              <a:ext uri="{FF2B5EF4-FFF2-40B4-BE49-F238E27FC236}">
                <a16:creationId xmlns:a16="http://schemas.microsoft.com/office/drawing/2014/main" id="{B38045DD-B959-48C8-D6D9-D65B7A622FFB}"/>
              </a:ext>
            </a:extLst>
          </p:cNvPr>
          <p:cNvSpPr/>
          <p:nvPr/>
        </p:nvSpPr>
        <p:spPr>
          <a:xfrm>
            <a:off x="4395773" y="3329424"/>
            <a:ext cx="514056" cy="402219"/>
          </a:xfrm>
          <a:prstGeom prst="roundRect">
            <a:avLst>
              <a:gd name="adj" fmla="val 50000"/>
            </a:avLst>
          </a:prstGeom>
          <a:solidFill>
            <a:schemeClr val="bg2">
              <a:lumMod val="90000"/>
            </a:schemeClr>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d.</a:t>
            </a:r>
            <a:endParaRPr sz="1400" b="1" dirty="0">
              <a:solidFill>
                <a:schemeClr val="bg1"/>
              </a:solidFill>
              <a:latin typeface="Quire Sans" panose="020B0502040400020003" pitchFamily="34" charset="0"/>
              <a:cs typeface="Quire Sans" panose="020B0502040400020003" pitchFamily="34" charset="0"/>
            </a:endParaRPr>
          </a:p>
        </p:txBody>
      </p:sp>
      <p:sp>
        <p:nvSpPr>
          <p:cNvPr id="19" name="TextBox 18">
            <a:extLst>
              <a:ext uri="{FF2B5EF4-FFF2-40B4-BE49-F238E27FC236}">
                <a16:creationId xmlns:a16="http://schemas.microsoft.com/office/drawing/2014/main" id="{7DAFD0A7-BEA4-925D-387C-A7A030BC8ECC}"/>
              </a:ext>
            </a:extLst>
          </p:cNvPr>
          <p:cNvSpPr txBox="1"/>
          <p:nvPr/>
        </p:nvSpPr>
        <p:spPr>
          <a:xfrm>
            <a:off x="4940015" y="3293060"/>
            <a:ext cx="3491290" cy="523220"/>
          </a:xfrm>
          <a:prstGeom prst="rect">
            <a:avLst/>
          </a:prstGeom>
          <a:noFill/>
        </p:spPr>
        <p:txBody>
          <a:bodyPr wrap="square" rtlCol="0">
            <a:spAutoFit/>
          </a:bodyPr>
          <a:lstStyle/>
          <a:p>
            <a:r>
              <a:rPr lang="id-ID" sz="1400" b="1" dirty="0">
                <a:solidFill>
                  <a:schemeClr val="accent1">
                    <a:lumMod val="50000"/>
                  </a:schemeClr>
                </a:solidFill>
                <a:latin typeface="Quire Sans" panose="020B0502040400020003" pitchFamily="34" charset="0"/>
                <a:cs typeface="Quire Sans" panose="020B0502040400020003" pitchFamily="34" charset="0"/>
              </a:rPr>
              <a:t>Penyebaran Angkatan Kerja yang Tidak Merata</a:t>
            </a:r>
          </a:p>
        </p:txBody>
      </p:sp>
      <p:sp>
        <p:nvSpPr>
          <p:cNvPr id="20" name="TextBox 19">
            <a:extLst>
              <a:ext uri="{FF2B5EF4-FFF2-40B4-BE49-F238E27FC236}">
                <a16:creationId xmlns:a16="http://schemas.microsoft.com/office/drawing/2014/main" id="{F776FB9A-62D4-EA66-DB92-BDF547BD883D}"/>
              </a:ext>
            </a:extLst>
          </p:cNvPr>
          <p:cNvSpPr txBox="1"/>
          <p:nvPr/>
        </p:nvSpPr>
        <p:spPr>
          <a:xfrm>
            <a:off x="640977" y="1650455"/>
            <a:ext cx="3491290" cy="1092607"/>
          </a:xfrm>
          <a:prstGeom prst="rect">
            <a:avLst/>
          </a:prstGeom>
          <a:noFill/>
        </p:spPr>
        <p:txBody>
          <a:bodyPr wrap="square" rtlCol="0">
            <a:spAutoFit/>
          </a:bodyPr>
          <a:lstStyle/>
          <a:p>
            <a:pPr algn="just"/>
            <a:r>
              <a:rPr lang="id-ID" sz="1300" dirty="0">
                <a:latin typeface="Quire Sans Light" panose="020B0302040400020003" pitchFamily="34" charset="0"/>
                <a:cs typeface="Quire Sans" panose="020B0502040400020003" pitchFamily="34" charset="0"/>
              </a:rPr>
              <a:t>Menurut laporan BPS pada Agustus 2022, jumlah penduduk usia kerja Indonesia sebanyak 209, 42 juta jiwa, dengan tingkat partisipasi angkatan kerja sebesar 68,63 persen dari jumlah penduduk usia kerja.</a:t>
            </a:r>
          </a:p>
        </p:txBody>
      </p:sp>
      <p:sp>
        <p:nvSpPr>
          <p:cNvPr id="21" name="TextBox 20">
            <a:extLst>
              <a:ext uri="{FF2B5EF4-FFF2-40B4-BE49-F238E27FC236}">
                <a16:creationId xmlns:a16="http://schemas.microsoft.com/office/drawing/2014/main" id="{8ED6B0C7-29B3-96A9-9125-4FEAEF026C43}"/>
              </a:ext>
            </a:extLst>
          </p:cNvPr>
          <p:cNvSpPr txBox="1"/>
          <p:nvPr/>
        </p:nvSpPr>
        <p:spPr>
          <a:xfrm>
            <a:off x="640977" y="3257259"/>
            <a:ext cx="3491290" cy="892552"/>
          </a:xfrm>
          <a:prstGeom prst="rect">
            <a:avLst/>
          </a:prstGeom>
          <a:noFill/>
        </p:spPr>
        <p:txBody>
          <a:bodyPr wrap="square" rtlCol="0">
            <a:spAutoFit/>
          </a:bodyPr>
          <a:lstStyle/>
          <a:p>
            <a:pPr algn="just"/>
            <a:r>
              <a:rPr lang="id-ID" sz="1300" dirty="0">
                <a:latin typeface="Quire Sans Light" panose="020B0302040400020003" pitchFamily="34" charset="0"/>
                <a:cs typeface="Quire Sans" panose="020B0502040400020003" pitchFamily="34" charset="0"/>
              </a:rPr>
              <a:t>Menurut laporan BPS, hingga bulan Agustus tahun 2022, angka pengangguran di Indonesia mencapai 8,4 juta jiwa dari total angkatan kerja sebesar 143,72 juta jiwa.</a:t>
            </a:r>
          </a:p>
        </p:txBody>
      </p:sp>
      <p:graphicFrame>
        <p:nvGraphicFramePr>
          <p:cNvPr id="22" name="Table 21">
            <a:extLst>
              <a:ext uri="{FF2B5EF4-FFF2-40B4-BE49-F238E27FC236}">
                <a16:creationId xmlns:a16="http://schemas.microsoft.com/office/drawing/2014/main" id="{F0F9B534-380C-61E6-7A69-A4EFCCF31D87}"/>
              </a:ext>
            </a:extLst>
          </p:cNvPr>
          <p:cNvGraphicFramePr>
            <a:graphicFrameLocks noGrp="1"/>
          </p:cNvGraphicFramePr>
          <p:nvPr>
            <p:extLst>
              <p:ext uri="{D42A27DB-BD31-4B8C-83A1-F6EECF244321}">
                <p14:modId xmlns:p14="http://schemas.microsoft.com/office/powerpoint/2010/main" val="2725346699"/>
              </p:ext>
            </p:extLst>
          </p:nvPr>
        </p:nvGraphicFramePr>
        <p:xfrm>
          <a:off x="4400255" y="1595397"/>
          <a:ext cx="4398585" cy="1676400"/>
        </p:xfrm>
        <a:graphic>
          <a:graphicData uri="http://schemas.openxmlformats.org/drawingml/2006/table">
            <a:tbl>
              <a:tblPr firstRow="1" firstCol="1" bandRow="1">
                <a:tableStyleId>{5C22544A-7EE6-4342-B048-85BDC9FD1C3A}</a:tableStyleId>
              </a:tblPr>
              <a:tblGrid>
                <a:gridCol w="2220179">
                  <a:extLst>
                    <a:ext uri="{9D8B030D-6E8A-4147-A177-3AD203B41FA5}">
                      <a16:colId xmlns:a16="http://schemas.microsoft.com/office/drawing/2014/main" val="3645018036"/>
                    </a:ext>
                  </a:extLst>
                </a:gridCol>
                <a:gridCol w="822216">
                  <a:extLst>
                    <a:ext uri="{9D8B030D-6E8A-4147-A177-3AD203B41FA5}">
                      <a16:colId xmlns:a16="http://schemas.microsoft.com/office/drawing/2014/main" val="402468775"/>
                    </a:ext>
                  </a:extLst>
                </a:gridCol>
                <a:gridCol w="692253">
                  <a:extLst>
                    <a:ext uri="{9D8B030D-6E8A-4147-A177-3AD203B41FA5}">
                      <a16:colId xmlns:a16="http://schemas.microsoft.com/office/drawing/2014/main" val="2216535874"/>
                    </a:ext>
                  </a:extLst>
                </a:gridCol>
                <a:gridCol w="663937">
                  <a:extLst>
                    <a:ext uri="{9D8B030D-6E8A-4147-A177-3AD203B41FA5}">
                      <a16:colId xmlns:a16="http://schemas.microsoft.com/office/drawing/2014/main" val="3892339354"/>
                    </a:ext>
                  </a:extLst>
                </a:gridCol>
              </a:tblGrid>
              <a:tr h="149193">
                <a:tc rowSpan="2">
                  <a:txBody>
                    <a:bodyPr/>
                    <a:lstStyle/>
                    <a:p>
                      <a:pPr algn="ctr"/>
                      <a:r>
                        <a:rPr lang="en-US" sz="1100" kern="100" dirty="0">
                          <a:effectLst/>
                        </a:rPr>
                        <a:t>Tingkat Pendidikan</a:t>
                      </a:r>
                      <a:endParaRPr lang="en-US" sz="1200" kern="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gridSpan="3">
                  <a:txBody>
                    <a:bodyPr/>
                    <a:lstStyle/>
                    <a:p>
                      <a:pPr algn="ctr"/>
                      <a:r>
                        <a:rPr lang="en-US" sz="1100" kern="100">
                          <a:effectLst/>
                        </a:rPr>
                        <a:t>Tingkat Pengangguran Terbuka</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id-ID"/>
                    </a:p>
                  </a:txBody>
                  <a:tcPr/>
                </a:tc>
                <a:tc hMerge="1">
                  <a:txBody>
                    <a:bodyPr/>
                    <a:lstStyle/>
                    <a:p>
                      <a:endParaRPr lang="id-ID"/>
                    </a:p>
                  </a:txBody>
                  <a:tcPr/>
                </a:tc>
                <a:extLst>
                  <a:ext uri="{0D108BD9-81ED-4DB2-BD59-A6C34878D82A}">
                    <a16:rowId xmlns:a16="http://schemas.microsoft.com/office/drawing/2014/main" val="4122191311"/>
                  </a:ext>
                </a:extLst>
              </a:tr>
              <a:tr h="149193">
                <a:tc vMerge="1">
                  <a:txBody>
                    <a:bodyPr/>
                    <a:lstStyle/>
                    <a:p>
                      <a:endParaRPr lang="id-ID"/>
                    </a:p>
                  </a:txBody>
                  <a:tcPr/>
                </a:tc>
                <a:tc>
                  <a:txBody>
                    <a:bodyPr/>
                    <a:lstStyle/>
                    <a:p>
                      <a:pPr algn="ctr"/>
                      <a:r>
                        <a:rPr lang="en-US" sz="1100" b="1" kern="100" dirty="0">
                          <a:effectLst/>
                        </a:rPr>
                        <a:t>2020</a:t>
                      </a:r>
                      <a:endParaRPr lang="en-US" sz="1200" b="1" kern="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US" sz="1100" b="1" kern="100" dirty="0">
                          <a:effectLst/>
                        </a:rPr>
                        <a:t>2021</a:t>
                      </a:r>
                      <a:endParaRPr lang="en-US" sz="1200" b="1" kern="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US" sz="1100" b="1" kern="100" dirty="0">
                          <a:effectLst/>
                        </a:rPr>
                        <a:t>2022</a:t>
                      </a:r>
                      <a:endParaRPr lang="en-US" sz="1200" b="1" kern="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029750201"/>
                  </a:ext>
                </a:extLst>
              </a:tr>
              <a:tr h="298385">
                <a:tc>
                  <a:txBody>
                    <a:bodyPr/>
                    <a:lstStyle/>
                    <a:p>
                      <a:r>
                        <a:rPr lang="en-US" sz="1100" kern="100" dirty="0" err="1">
                          <a:effectLst/>
                        </a:rPr>
                        <a:t>Tidak</a:t>
                      </a:r>
                      <a:r>
                        <a:rPr lang="en-US" sz="1100" kern="100" dirty="0">
                          <a:effectLst/>
                        </a:rPr>
                        <a:t>/Belum </a:t>
                      </a:r>
                      <a:r>
                        <a:rPr lang="en-US" sz="1100" kern="100" dirty="0" err="1">
                          <a:effectLst/>
                        </a:rPr>
                        <a:t>Pernah</a:t>
                      </a:r>
                      <a:r>
                        <a:rPr lang="en-US" sz="1100" kern="100" dirty="0">
                          <a:effectLst/>
                        </a:rPr>
                        <a:t> </a:t>
                      </a:r>
                      <a:r>
                        <a:rPr lang="en-US" sz="1100" kern="100" dirty="0" err="1">
                          <a:effectLst/>
                        </a:rPr>
                        <a:t>Sekolah</a:t>
                      </a:r>
                      <a:r>
                        <a:rPr lang="en-US" sz="1100" kern="100" dirty="0">
                          <a:effectLst/>
                        </a:rPr>
                        <a:t>/Belum </a:t>
                      </a:r>
                      <a:r>
                        <a:rPr lang="en-US" sz="1100" kern="100" dirty="0" err="1">
                          <a:effectLst/>
                        </a:rPr>
                        <a:t>Tamat</a:t>
                      </a:r>
                      <a:r>
                        <a:rPr lang="en-US" sz="1100" kern="100" dirty="0">
                          <a:effectLst/>
                        </a:rPr>
                        <a:t> dan </a:t>
                      </a:r>
                      <a:r>
                        <a:rPr lang="en-US" sz="1100" kern="100" dirty="0" err="1">
                          <a:effectLst/>
                        </a:rPr>
                        <a:t>Tamat</a:t>
                      </a:r>
                      <a:r>
                        <a:rPr lang="en-US" sz="1100" kern="100" dirty="0">
                          <a:effectLst/>
                        </a:rPr>
                        <a:t> SD</a:t>
                      </a:r>
                      <a:endParaRPr lang="en-US" sz="1200" kern="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US" sz="1100" kern="100">
                          <a:effectLst/>
                        </a:rPr>
                        <a:t>3,61%</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US" sz="1100" kern="100">
                          <a:effectLst/>
                        </a:rPr>
                        <a:t>3,61%</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US" sz="1100" kern="100">
                          <a:effectLst/>
                        </a:rPr>
                        <a:t>3,59%</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919357292"/>
                  </a:ext>
                </a:extLst>
              </a:tr>
              <a:tr h="149193">
                <a:tc>
                  <a:txBody>
                    <a:bodyPr/>
                    <a:lstStyle/>
                    <a:p>
                      <a:r>
                        <a:rPr lang="en-US" sz="1100" kern="100">
                          <a:effectLst/>
                        </a:rPr>
                        <a:t>SMP</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US" sz="1100" kern="100">
                          <a:effectLst/>
                        </a:rPr>
                        <a:t>6,46%</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US" sz="1100" kern="100">
                          <a:effectLst/>
                        </a:rPr>
                        <a:t>6,45%</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US" sz="1100" kern="100">
                          <a:effectLst/>
                        </a:rPr>
                        <a:t>5,95%</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677824408"/>
                  </a:ext>
                </a:extLst>
              </a:tr>
              <a:tr h="149193">
                <a:tc>
                  <a:txBody>
                    <a:bodyPr/>
                    <a:lstStyle/>
                    <a:p>
                      <a:r>
                        <a:rPr lang="en-US" sz="1100" kern="100">
                          <a:effectLst/>
                        </a:rPr>
                        <a:t>SMA Umum</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US" sz="1100" kern="100">
                          <a:effectLst/>
                        </a:rPr>
                        <a:t>9,86%</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US" sz="1100" kern="100">
                          <a:effectLst/>
                        </a:rPr>
                        <a:t>9,09%</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US" sz="1100" kern="100">
                          <a:effectLst/>
                        </a:rPr>
                        <a:t>8,57%</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888699482"/>
                  </a:ext>
                </a:extLst>
              </a:tr>
              <a:tr h="149193">
                <a:tc>
                  <a:txBody>
                    <a:bodyPr/>
                    <a:lstStyle/>
                    <a:p>
                      <a:r>
                        <a:rPr lang="en-US" sz="1100" kern="100">
                          <a:effectLst/>
                        </a:rPr>
                        <a:t>SMA Kejuruan</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US" sz="1100" kern="100">
                          <a:effectLst/>
                        </a:rPr>
                        <a:t>13,55%</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US" sz="1100" kern="100">
                          <a:effectLst/>
                        </a:rPr>
                        <a:t>11,13%</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US" sz="1100" kern="100">
                          <a:effectLst/>
                        </a:rPr>
                        <a:t>9,42%</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931233139"/>
                  </a:ext>
                </a:extLst>
              </a:tr>
              <a:tr h="149193">
                <a:tc>
                  <a:txBody>
                    <a:bodyPr/>
                    <a:lstStyle/>
                    <a:p>
                      <a:r>
                        <a:rPr lang="en-US" sz="1100" kern="100">
                          <a:effectLst/>
                        </a:rPr>
                        <a:t>Diploma I/II/III</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US" sz="1100" kern="100">
                          <a:effectLst/>
                        </a:rPr>
                        <a:t>8,08%</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US" sz="1100" kern="100">
                          <a:effectLst/>
                        </a:rPr>
                        <a:t>5,78%</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US" sz="1100" kern="100">
                          <a:effectLst/>
                        </a:rPr>
                        <a:t>4,59%</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628458450"/>
                  </a:ext>
                </a:extLst>
              </a:tr>
              <a:tr h="149193">
                <a:tc>
                  <a:txBody>
                    <a:bodyPr/>
                    <a:lstStyle/>
                    <a:p>
                      <a:r>
                        <a:rPr lang="en-US" sz="1100" kern="100" dirty="0">
                          <a:effectLst/>
                        </a:rPr>
                        <a:t>Universitas</a:t>
                      </a:r>
                      <a:endParaRPr lang="en-US" sz="1200" kern="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US" sz="1100" kern="100">
                          <a:effectLst/>
                        </a:rPr>
                        <a:t>7,35%</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US" sz="1100" kern="100">
                          <a:effectLst/>
                        </a:rPr>
                        <a:t>5,98%</a:t>
                      </a:r>
                      <a:endParaRPr lang="en-US" sz="12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US" sz="1100" kern="100" dirty="0">
                          <a:effectLst/>
                        </a:rPr>
                        <a:t>4,80%</a:t>
                      </a:r>
                      <a:endParaRPr lang="en-US" sz="1200" kern="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889301412"/>
                  </a:ext>
                </a:extLst>
              </a:tr>
            </a:tbl>
          </a:graphicData>
        </a:graphic>
      </p:graphicFrame>
      <p:sp>
        <p:nvSpPr>
          <p:cNvPr id="23" name="TextBox 22">
            <a:extLst>
              <a:ext uri="{FF2B5EF4-FFF2-40B4-BE49-F238E27FC236}">
                <a16:creationId xmlns:a16="http://schemas.microsoft.com/office/drawing/2014/main" id="{6A1B1B95-7516-7BA8-9003-6002B018836A}"/>
              </a:ext>
            </a:extLst>
          </p:cNvPr>
          <p:cNvSpPr txBox="1"/>
          <p:nvPr/>
        </p:nvSpPr>
        <p:spPr>
          <a:xfrm>
            <a:off x="4395773" y="3801989"/>
            <a:ext cx="4014311" cy="830997"/>
          </a:xfrm>
          <a:prstGeom prst="rect">
            <a:avLst/>
          </a:prstGeom>
          <a:noFill/>
        </p:spPr>
        <p:txBody>
          <a:bodyPr wrap="square" rtlCol="0">
            <a:spAutoFit/>
          </a:bodyPr>
          <a:lstStyle/>
          <a:p>
            <a:pPr algn="just"/>
            <a:r>
              <a:rPr lang="id-ID" sz="1200" dirty="0">
                <a:latin typeface="Quire Sans Light" panose="020B0302040400020003" pitchFamily="34" charset="0"/>
                <a:cs typeface="Quire Sans" panose="020B0502040400020003" pitchFamily="34" charset="0"/>
              </a:rPr>
              <a:t>Kepadatan </a:t>
            </a:r>
            <a:r>
              <a:rPr lang="id-ID" sz="1200" dirty="0" err="1">
                <a:latin typeface="Quire Sans Light" panose="020B0302040400020003" pitchFamily="34" charset="0"/>
                <a:cs typeface="Quire Sans" panose="020B0502040400020003" pitchFamily="34" charset="0"/>
              </a:rPr>
              <a:t>penuduk</a:t>
            </a:r>
            <a:r>
              <a:rPr lang="id-ID" sz="1200" dirty="0">
                <a:latin typeface="Quire Sans Light" panose="020B0302040400020003" pitchFamily="34" charset="0"/>
                <a:cs typeface="Quire Sans" panose="020B0502040400020003" pitchFamily="34" charset="0"/>
              </a:rPr>
              <a:t> di Indonesia tidak merata, sekitar 60 persen penduduk Indonesia terpusat di Pulau Jawa. Hal ini menyebabkan pertumbuhan ekonomi dan kesejahteraan masyarakat tidak merata.</a:t>
            </a:r>
          </a:p>
        </p:txBody>
      </p:sp>
    </p:spTree>
    <p:extLst>
      <p:ext uri="{BB962C8B-B14F-4D97-AF65-F5344CB8AC3E}">
        <p14:creationId xmlns:p14="http://schemas.microsoft.com/office/powerpoint/2010/main" val="12912672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403E3A9-3C13-2824-4B1E-E1902723A178}"/>
              </a:ext>
            </a:extLst>
          </p:cNvPr>
          <p:cNvGrpSpPr/>
          <p:nvPr/>
        </p:nvGrpSpPr>
        <p:grpSpPr>
          <a:xfrm>
            <a:off x="0" y="4302125"/>
            <a:ext cx="9144000" cy="841375"/>
            <a:chOff x="0" y="4302125"/>
            <a:chExt cx="9144000" cy="841375"/>
          </a:xfrm>
        </p:grpSpPr>
        <p:grpSp>
          <p:nvGrpSpPr>
            <p:cNvPr id="3" name="Group 2">
              <a:extLst>
                <a:ext uri="{FF2B5EF4-FFF2-40B4-BE49-F238E27FC236}">
                  <a16:creationId xmlns:a16="http://schemas.microsoft.com/office/drawing/2014/main" id="{71C65D9D-C5B2-8D74-12B3-1611E8AD4CB4}"/>
                </a:ext>
              </a:extLst>
            </p:cNvPr>
            <p:cNvGrpSpPr/>
            <p:nvPr/>
          </p:nvGrpSpPr>
          <p:grpSpPr>
            <a:xfrm>
              <a:off x="0" y="4302125"/>
              <a:ext cx="9144000" cy="841375"/>
              <a:chOff x="0" y="4302125"/>
              <a:chExt cx="9144000" cy="841375"/>
            </a:xfrm>
          </p:grpSpPr>
          <p:grpSp>
            <p:nvGrpSpPr>
              <p:cNvPr id="5" name="Group 4">
                <a:extLst>
                  <a:ext uri="{FF2B5EF4-FFF2-40B4-BE49-F238E27FC236}">
                    <a16:creationId xmlns:a16="http://schemas.microsoft.com/office/drawing/2014/main" id="{061303DE-1D91-32C4-4CFC-D403C2CC24D5}"/>
                  </a:ext>
                </a:extLst>
              </p:cNvPr>
              <p:cNvGrpSpPr/>
              <p:nvPr/>
            </p:nvGrpSpPr>
            <p:grpSpPr>
              <a:xfrm>
                <a:off x="0" y="4302125"/>
                <a:ext cx="9144000" cy="841375"/>
                <a:chOff x="0" y="4302125"/>
                <a:chExt cx="9144000" cy="841375"/>
              </a:xfrm>
            </p:grpSpPr>
            <p:pic>
              <p:nvPicPr>
                <p:cNvPr id="7" name="Picture 2" descr="E:\ELISA\ERLANGGA LISA\2017\TEMPLATE PPT\SMP PPKN kelas X kelompok wajib\SMP PPKN kelas X kelompok wajib.png">
                  <a:extLst>
                    <a:ext uri="{FF2B5EF4-FFF2-40B4-BE49-F238E27FC236}">
                      <a16:creationId xmlns:a16="http://schemas.microsoft.com/office/drawing/2014/main" id="{D262D15B-30A9-5866-0E3B-EDB814DC190B}"/>
                    </a:ext>
                  </a:extLst>
                </p:cNvPr>
                <p:cNvPicPr>
                  <a:picLocks noChangeAspect="1" noChangeArrowheads="1"/>
                </p:cNvPicPr>
                <p:nvPr/>
              </p:nvPicPr>
              <p:blipFill>
                <a:blip r:embed="rId2" cstate="print"/>
                <a:srcRect/>
                <a:stretch>
                  <a:fillRect/>
                </a:stretch>
              </p:blipFill>
              <p:spPr bwMode="auto">
                <a:xfrm>
                  <a:off x="0" y="4302125"/>
                  <a:ext cx="9144000" cy="841375"/>
                </a:xfrm>
                <a:prstGeom prst="rect">
                  <a:avLst/>
                </a:prstGeom>
                <a:noFill/>
              </p:spPr>
            </p:pic>
            <p:sp>
              <p:nvSpPr>
                <p:cNvPr id="8" name="TextBox 16">
                  <a:extLst>
                    <a:ext uri="{FF2B5EF4-FFF2-40B4-BE49-F238E27FC236}">
                      <a16:creationId xmlns:a16="http://schemas.microsoft.com/office/drawing/2014/main" id="{E8E275E9-32F4-66CF-C2BB-598785BE8392}"/>
                    </a:ext>
                  </a:extLst>
                </p:cNvPr>
                <p:cNvSpPr txBox="1"/>
                <p:nvPr/>
              </p:nvSpPr>
              <p:spPr>
                <a:xfrm>
                  <a:off x="2057400" y="4732407"/>
                  <a:ext cx="5334000" cy="307777"/>
                </a:xfrm>
                <a:prstGeom prst="rect">
                  <a:avLst/>
                </a:prstGeom>
                <a:solidFill>
                  <a:srgbClr val="FFC000"/>
                </a:solidFill>
              </p:spPr>
              <p:txBody>
                <a:bodyPr wrap="square" rtlCol="0">
                  <a:spAutoFit/>
                </a:bodyPr>
                <a:lstStyle/>
                <a:p>
                  <a:r>
                    <a:rPr lang="id-ID" sz="1400" b="1" dirty="0">
                      <a:solidFill>
                        <a:srgbClr val="002060"/>
                      </a:solidFill>
                      <a:latin typeface="Arial" pitchFamily="34" charset="0"/>
                      <a:cs typeface="Arial" pitchFamily="34" charset="0"/>
                    </a:rPr>
                    <a:t>EKONOMI</a:t>
                  </a:r>
                  <a:endParaRPr lang="en-US" sz="1400" b="1" dirty="0">
                    <a:solidFill>
                      <a:srgbClr val="002060"/>
                    </a:solidFill>
                    <a:latin typeface="Arial" pitchFamily="34" charset="0"/>
                    <a:cs typeface="Arial" pitchFamily="34" charset="0"/>
                  </a:endParaRPr>
                </a:p>
              </p:txBody>
            </p:sp>
          </p:grpSp>
          <p:pic>
            <p:nvPicPr>
              <p:cNvPr id="6" name="Picture 5" descr="A picture containing text&#10;&#10;Description automatically generated">
                <a:extLst>
                  <a:ext uri="{FF2B5EF4-FFF2-40B4-BE49-F238E27FC236}">
                    <a16:creationId xmlns:a16="http://schemas.microsoft.com/office/drawing/2014/main" id="{82696871-6CB1-B9F9-FCCA-D86C6117595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72200" y="4734224"/>
                <a:ext cx="2743200" cy="350308"/>
              </a:xfrm>
              <a:prstGeom prst="rect">
                <a:avLst/>
              </a:prstGeom>
            </p:spPr>
          </p:pic>
        </p:grpSp>
        <p:sp>
          <p:nvSpPr>
            <p:cNvPr id="4" name="Rectangle 3">
              <a:extLst>
                <a:ext uri="{FF2B5EF4-FFF2-40B4-BE49-F238E27FC236}">
                  <a16:creationId xmlns:a16="http://schemas.microsoft.com/office/drawing/2014/main" id="{D9CFAECC-F8E2-900E-8197-09C5ED85A6C1}"/>
                </a:ext>
              </a:extLst>
            </p:cNvPr>
            <p:cNvSpPr/>
            <p:nvPr/>
          </p:nvSpPr>
          <p:spPr>
            <a:xfrm>
              <a:off x="0" y="4722812"/>
              <a:ext cx="1066800" cy="363538"/>
            </a:xfrm>
            <a:prstGeom prst="rect">
              <a:avLst/>
            </a:prstGeom>
            <a:solidFill>
              <a:srgbClr val="1777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SMA/MA</a:t>
              </a:r>
            </a:p>
          </p:txBody>
        </p:sp>
      </p:grpSp>
      <p:sp>
        <p:nvSpPr>
          <p:cNvPr id="9" name="Google Shape;2260;p38">
            <a:extLst>
              <a:ext uri="{FF2B5EF4-FFF2-40B4-BE49-F238E27FC236}">
                <a16:creationId xmlns:a16="http://schemas.microsoft.com/office/drawing/2014/main" id="{59941C8D-A9E3-29E0-D316-E6E957E46B9A}"/>
              </a:ext>
            </a:extLst>
          </p:cNvPr>
          <p:cNvSpPr txBox="1">
            <a:spLocks/>
          </p:cNvSpPr>
          <p:nvPr/>
        </p:nvSpPr>
        <p:spPr>
          <a:xfrm>
            <a:off x="-76200" y="30060"/>
            <a:ext cx="966045" cy="6096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 sz="2000" dirty="0">
                <a:solidFill>
                  <a:schemeClr val="accent2">
                    <a:lumMod val="75000"/>
                  </a:schemeClr>
                </a:solidFill>
                <a:latin typeface="Hiragino Kaku Gothic StdN W8" panose="020B0800000000000000" pitchFamily="34" charset="-128"/>
                <a:ea typeface="Hiragino Kaku Gothic StdN W8" panose="020B0800000000000000" pitchFamily="34" charset="-128"/>
              </a:rPr>
              <a:t>03</a:t>
            </a:r>
          </a:p>
        </p:txBody>
      </p:sp>
      <p:sp>
        <p:nvSpPr>
          <p:cNvPr id="10" name="Google Shape;2259;p38">
            <a:extLst>
              <a:ext uri="{FF2B5EF4-FFF2-40B4-BE49-F238E27FC236}">
                <a16:creationId xmlns:a16="http://schemas.microsoft.com/office/drawing/2014/main" id="{057FC4DE-4D9F-24FD-66C4-A0BC9D8E99A1}"/>
              </a:ext>
            </a:extLst>
          </p:cNvPr>
          <p:cNvSpPr txBox="1">
            <a:spLocks/>
          </p:cNvSpPr>
          <p:nvPr/>
        </p:nvSpPr>
        <p:spPr>
          <a:xfrm>
            <a:off x="620904" y="68160"/>
            <a:ext cx="3733800" cy="5334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ts val="0"/>
              </a:spcBef>
            </a:pPr>
            <a:r>
              <a:rPr lang="en-US" sz="1800" dirty="0" err="1">
                <a:solidFill>
                  <a:srgbClr val="002060"/>
                </a:solidFill>
                <a:latin typeface="Hiragino Kaku Gothic StdN W8" panose="020B0800000000000000" pitchFamily="34" charset="-128"/>
                <a:ea typeface="Hiragino Kaku Gothic StdN W8" panose="020B0800000000000000" pitchFamily="34" charset="-128"/>
              </a:rPr>
              <a:t>Masalah</a:t>
            </a:r>
            <a:r>
              <a:rPr lang="en-US" sz="1800" dirty="0">
                <a:solidFill>
                  <a:srgbClr val="002060"/>
                </a:solidFill>
                <a:latin typeface="Hiragino Kaku Gothic StdN W8" panose="020B0800000000000000" pitchFamily="34" charset="-128"/>
                <a:ea typeface="Hiragino Kaku Gothic StdN W8" panose="020B0800000000000000" pitchFamily="34" charset="-128"/>
              </a:rPr>
              <a:t> </a:t>
            </a:r>
            <a:r>
              <a:rPr lang="en-US" sz="1800" dirty="0" err="1">
                <a:solidFill>
                  <a:srgbClr val="002060"/>
                </a:solidFill>
                <a:latin typeface="Hiragino Kaku Gothic StdN W8" panose="020B0800000000000000" pitchFamily="34" charset="-128"/>
                <a:ea typeface="Hiragino Kaku Gothic StdN W8" panose="020B0800000000000000" pitchFamily="34" charset="-128"/>
              </a:rPr>
              <a:t>Ketenagakerjaan</a:t>
            </a:r>
            <a:endParaRPr lang="en-US" sz="1800" dirty="0">
              <a:solidFill>
                <a:srgbClr val="002060"/>
              </a:solidFill>
              <a:latin typeface="Hiragino Kaku Gothic StdN W8" panose="020B0800000000000000" pitchFamily="34" charset="-128"/>
              <a:ea typeface="Hiragino Kaku Gothic StdN W8" panose="020B0800000000000000" pitchFamily="34" charset="-128"/>
            </a:endParaRPr>
          </a:p>
        </p:txBody>
      </p:sp>
      <p:sp>
        <p:nvSpPr>
          <p:cNvPr id="11" name="Google Shape;467;p34">
            <a:extLst>
              <a:ext uri="{FF2B5EF4-FFF2-40B4-BE49-F238E27FC236}">
                <a16:creationId xmlns:a16="http://schemas.microsoft.com/office/drawing/2014/main" id="{A6552096-9519-2CB5-F825-E449392CFDBD}"/>
              </a:ext>
            </a:extLst>
          </p:cNvPr>
          <p:cNvSpPr/>
          <p:nvPr/>
        </p:nvSpPr>
        <p:spPr>
          <a:xfrm>
            <a:off x="171744" y="583318"/>
            <a:ext cx="514056" cy="402219"/>
          </a:xfrm>
          <a:prstGeom prst="roundRect">
            <a:avLst>
              <a:gd name="adj" fmla="val 50000"/>
            </a:avLst>
          </a:prstGeom>
          <a:solidFill>
            <a:schemeClr val="bg2">
              <a:lumMod val="90000"/>
            </a:schemeClr>
          </a:solidFill>
          <a:ln>
            <a:noFill/>
          </a:ln>
          <a:effectLst>
            <a:outerShdw dist="38100" dir="3960000" algn="bl" rotWithShape="0">
              <a:schemeClr val="accent2"/>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400" b="1" dirty="0">
                <a:solidFill>
                  <a:schemeClr val="bg1"/>
                </a:solidFill>
                <a:latin typeface="Quire Sans" panose="020B0502040400020003" pitchFamily="34" charset="0"/>
                <a:cs typeface="Quire Sans" panose="020B0502040400020003" pitchFamily="34" charset="0"/>
              </a:rPr>
              <a:t>e.</a:t>
            </a:r>
            <a:endParaRPr sz="1400" b="1" dirty="0">
              <a:solidFill>
                <a:schemeClr val="bg1"/>
              </a:solidFill>
              <a:latin typeface="Quire Sans" panose="020B0502040400020003" pitchFamily="34" charset="0"/>
              <a:cs typeface="Quire Sans" panose="020B0502040400020003" pitchFamily="34" charset="0"/>
            </a:endParaRPr>
          </a:p>
        </p:txBody>
      </p:sp>
      <p:sp>
        <p:nvSpPr>
          <p:cNvPr id="12" name="TextBox 11">
            <a:extLst>
              <a:ext uri="{FF2B5EF4-FFF2-40B4-BE49-F238E27FC236}">
                <a16:creationId xmlns:a16="http://schemas.microsoft.com/office/drawing/2014/main" id="{0404D93A-0C05-DBED-5550-F9874646AFC1}"/>
              </a:ext>
            </a:extLst>
          </p:cNvPr>
          <p:cNvSpPr txBox="1"/>
          <p:nvPr/>
        </p:nvSpPr>
        <p:spPr>
          <a:xfrm>
            <a:off x="685800" y="630538"/>
            <a:ext cx="5486400" cy="307777"/>
          </a:xfrm>
          <a:prstGeom prst="rect">
            <a:avLst/>
          </a:prstGeom>
          <a:noFill/>
        </p:spPr>
        <p:txBody>
          <a:bodyPr wrap="square" rtlCol="0">
            <a:spAutoFit/>
          </a:bodyPr>
          <a:lstStyle/>
          <a:p>
            <a:r>
              <a:rPr lang="id-ID" sz="1400" b="1" dirty="0">
                <a:solidFill>
                  <a:schemeClr val="accent1">
                    <a:lumMod val="50000"/>
                  </a:schemeClr>
                </a:solidFill>
                <a:latin typeface="Quire Sans" panose="020B0502040400020003" pitchFamily="34" charset="0"/>
                <a:cs typeface="Quire Sans" panose="020B0502040400020003" pitchFamily="34" charset="0"/>
              </a:rPr>
              <a:t>Perlindungan Kesejahteraan Tenaga Kerja yang Belum Maksimal</a:t>
            </a:r>
          </a:p>
        </p:txBody>
      </p:sp>
      <p:sp>
        <p:nvSpPr>
          <p:cNvPr id="13" name="TextBox 12">
            <a:extLst>
              <a:ext uri="{FF2B5EF4-FFF2-40B4-BE49-F238E27FC236}">
                <a16:creationId xmlns:a16="http://schemas.microsoft.com/office/drawing/2014/main" id="{AA5C408C-833F-CA06-0DCC-7FF02D9713B6}"/>
              </a:ext>
            </a:extLst>
          </p:cNvPr>
          <p:cNvSpPr txBox="1"/>
          <p:nvPr/>
        </p:nvSpPr>
        <p:spPr>
          <a:xfrm>
            <a:off x="685800" y="866386"/>
            <a:ext cx="8001000" cy="738664"/>
          </a:xfrm>
          <a:prstGeom prst="rect">
            <a:avLst/>
          </a:prstGeom>
          <a:noFill/>
        </p:spPr>
        <p:txBody>
          <a:bodyPr wrap="square" rtlCol="0">
            <a:spAutoFit/>
          </a:bodyPr>
          <a:lstStyle/>
          <a:p>
            <a:pPr algn="just"/>
            <a:r>
              <a:rPr lang="id-ID" sz="1400" dirty="0">
                <a:latin typeface="Quire Sans Light" panose="020B0302040400020003" pitchFamily="34" charset="0"/>
                <a:cs typeface="Quire Sans" panose="020B0502040400020003" pitchFamily="34" charset="0"/>
              </a:rPr>
              <a:t>Perlindungan kesejahteraan tenaga kerja di Indonesia belum maksimal, dapat dilihat dari standar upah yang belum memenuhi kebutuhan, kondisi tempat kerja yang buruk, dan ketidakadilan dalam dunia kerja. Pemerintah memiliki peranan dalam mengantisipasi dan mengatasi permasalahan ketenagakerjaan.</a:t>
            </a:r>
          </a:p>
        </p:txBody>
      </p:sp>
      <p:sp>
        <p:nvSpPr>
          <p:cNvPr id="14" name="Rounded Rectangle 13">
            <a:extLst>
              <a:ext uri="{FF2B5EF4-FFF2-40B4-BE49-F238E27FC236}">
                <a16:creationId xmlns:a16="http://schemas.microsoft.com/office/drawing/2014/main" id="{D9319934-BD9E-D8AB-5B8D-C782FAD06F43}"/>
              </a:ext>
            </a:extLst>
          </p:cNvPr>
          <p:cNvSpPr/>
          <p:nvPr/>
        </p:nvSpPr>
        <p:spPr>
          <a:xfrm>
            <a:off x="762000" y="1884718"/>
            <a:ext cx="3810000" cy="738663"/>
          </a:xfrm>
          <a:prstGeom prst="round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arenR"/>
            </a:pPr>
            <a:r>
              <a:rPr lang="id-ID" sz="1400" dirty="0">
                <a:solidFill>
                  <a:schemeClr val="tx1"/>
                </a:solidFill>
                <a:latin typeface="Quire Sans" panose="020B0502040400020003" pitchFamily="34" charset="0"/>
                <a:cs typeface="Quire Sans" panose="020B0502040400020003" pitchFamily="34" charset="0"/>
              </a:rPr>
              <a:t>Menyusun dan mengawasi pelaksanaan berbagai peraturan ketenagakerjaan.</a:t>
            </a:r>
          </a:p>
        </p:txBody>
      </p:sp>
      <p:sp>
        <p:nvSpPr>
          <p:cNvPr id="15" name="Rounded Rectangle 14">
            <a:extLst>
              <a:ext uri="{FF2B5EF4-FFF2-40B4-BE49-F238E27FC236}">
                <a16:creationId xmlns:a16="http://schemas.microsoft.com/office/drawing/2014/main" id="{D71B1C60-3BA6-BB2A-44F0-6FD1243BD667}"/>
              </a:ext>
            </a:extLst>
          </p:cNvPr>
          <p:cNvSpPr/>
          <p:nvPr/>
        </p:nvSpPr>
        <p:spPr>
          <a:xfrm>
            <a:off x="775447" y="2856047"/>
            <a:ext cx="3810000" cy="725573"/>
          </a:xfrm>
          <a:prstGeom prst="round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arenR" startAt="2"/>
            </a:pPr>
            <a:r>
              <a:rPr lang="id-ID" sz="1400" dirty="0">
                <a:solidFill>
                  <a:schemeClr val="tx1"/>
                </a:solidFill>
                <a:latin typeface="Quire Sans" panose="020B0502040400020003" pitchFamily="34" charset="0"/>
                <a:cs typeface="Quire Sans" panose="020B0502040400020003" pitchFamily="34" charset="0"/>
              </a:rPr>
              <a:t>Meningkatkan kualitas dan produktivitas tenaga kerja melalui penyelenggaraan pelatihan.</a:t>
            </a:r>
          </a:p>
        </p:txBody>
      </p:sp>
      <p:sp>
        <p:nvSpPr>
          <p:cNvPr id="16" name="Rounded Rectangle 15">
            <a:extLst>
              <a:ext uri="{FF2B5EF4-FFF2-40B4-BE49-F238E27FC236}">
                <a16:creationId xmlns:a16="http://schemas.microsoft.com/office/drawing/2014/main" id="{1C163635-C155-8150-6CB4-55D13F85C70F}"/>
              </a:ext>
            </a:extLst>
          </p:cNvPr>
          <p:cNvSpPr/>
          <p:nvPr/>
        </p:nvSpPr>
        <p:spPr>
          <a:xfrm>
            <a:off x="775447" y="3814286"/>
            <a:ext cx="3810000" cy="738664"/>
          </a:xfrm>
          <a:prstGeom prst="round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arenR" startAt="3"/>
            </a:pPr>
            <a:r>
              <a:rPr lang="id-ID" sz="1400" dirty="0">
                <a:solidFill>
                  <a:schemeClr val="tx1"/>
                </a:solidFill>
                <a:latin typeface="Quire Sans" panose="020B0502040400020003" pitchFamily="34" charset="0"/>
                <a:cs typeface="Quire Sans" panose="020B0502040400020003" pitchFamily="34" charset="0"/>
              </a:rPr>
              <a:t>Mengembangkan kesempatan kerja dalam negeri.</a:t>
            </a:r>
          </a:p>
        </p:txBody>
      </p:sp>
      <p:sp>
        <p:nvSpPr>
          <p:cNvPr id="17" name="Rounded Rectangle 16">
            <a:extLst>
              <a:ext uri="{FF2B5EF4-FFF2-40B4-BE49-F238E27FC236}">
                <a16:creationId xmlns:a16="http://schemas.microsoft.com/office/drawing/2014/main" id="{A5A35787-ECFA-7F91-949B-D01A757E04EA}"/>
              </a:ext>
            </a:extLst>
          </p:cNvPr>
          <p:cNvSpPr/>
          <p:nvPr/>
        </p:nvSpPr>
        <p:spPr>
          <a:xfrm>
            <a:off x="4724400" y="1892918"/>
            <a:ext cx="3962400" cy="738663"/>
          </a:xfrm>
          <a:prstGeom prst="round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arenR" startAt="4"/>
            </a:pPr>
            <a:r>
              <a:rPr lang="id-ID" sz="1400" dirty="0">
                <a:solidFill>
                  <a:schemeClr val="tx1"/>
                </a:solidFill>
                <a:latin typeface="Quire Sans" panose="020B0502040400020003" pitchFamily="34" charset="0"/>
                <a:cs typeface="Quire Sans" panose="020B0502040400020003" pitchFamily="34" charset="0"/>
              </a:rPr>
              <a:t>Mengembangkan kesempatan kerja luar negeri.</a:t>
            </a:r>
          </a:p>
        </p:txBody>
      </p:sp>
      <p:sp>
        <p:nvSpPr>
          <p:cNvPr id="18" name="Rounded Rectangle 17">
            <a:extLst>
              <a:ext uri="{FF2B5EF4-FFF2-40B4-BE49-F238E27FC236}">
                <a16:creationId xmlns:a16="http://schemas.microsoft.com/office/drawing/2014/main" id="{41D7B82C-B33C-CB1C-015F-D6B85F44FDF7}"/>
              </a:ext>
            </a:extLst>
          </p:cNvPr>
          <p:cNvSpPr/>
          <p:nvPr/>
        </p:nvSpPr>
        <p:spPr>
          <a:xfrm>
            <a:off x="4724400" y="2856046"/>
            <a:ext cx="3962400" cy="738663"/>
          </a:xfrm>
          <a:prstGeom prst="round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arenR" startAt="5"/>
            </a:pPr>
            <a:r>
              <a:rPr lang="id-ID" sz="1400" dirty="0">
                <a:solidFill>
                  <a:schemeClr val="tx1"/>
                </a:solidFill>
                <a:latin typeface="Quire Sans" panose="020B0502040400020003" pitchFamily="34" charset="0"/>
                <a:cs typeface="Quire Sans" panose="020B0502040400020003" pitchFamily="34" charset="0"/>
              </a:rPr>
              <a:t>Perlindungan tenaga kerja.</a:t>
            </a:r>
          </a:p>
        </p:txBody>
      </p:sp>
      <p:sp>
        <p:nvSpPr>
          <p:cNvPr id="19" name="Rounded Rectangle 18">
            <a:extLst>
              <a:ext uri="{FF2B5EF4-FFF2-40B4-BE49-F238E27FC236}">
                <a16:creationId xmlns:a16="http://schemas.microsoft.com/office/drawing/2014/main" id="{FE6B6723-49A0-928B-CFEE-8D5BE2F6DEE5}"/>
              </a:ext>
            </a:extLst>
          </p:cNvPr>
          <p:cNvSpPr/>
          <p:nvPr/>
        </p:nvSpPr>
        <p:spPr>
          <a:xfrm>
            <a:off x="4724400" y="3811682"/>
            <a:ext cx="3962400" cy="738662"/>
          </a:xfrm>
          <a:prstGeom prst="round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arenR" startAt="6"/>
            </a:pPr>
            <a:r>
              <a:rPr lang="id-ID" sz="1400" dirty="0">
                <a:solidFill>
                  <a:schemeClr val="tx1"/>
                </a:solidFill>
                <a:latin typeface="Quire Sans" panose="020B0502040400020003" pitchFamily="34" charset="0"/>
                <a:cs typeface="Quire Sans" panose="020B0502040400020003" pitchFamily="34" charset="0"/>
              </a:rPr>
              <a:t>Membina hubungan </a:t>
            </a:r>
            <a:r>
              <a:rPr lang="id-ID" sz="1400" dirty="0" err="1">
                <a:solidFill>
                  <a:schemeClr val="tx1"/>
                </a:solidFill>
                <a:latin typeface="Quire Sans" panose="020B0502040400020003" pitchFamily="34" charset="0"/>
                <a:cs typeface="Quire Sans" panose="020B0502040400020003" pitchFamily="34" charset="0"/>
              </a:rPr>
              <a:t>industrial</a:t>
            </a:r>
            <a:r>
              <a:rPr lang="id-ID" sz="1400" dirty="0">
                <a:solidFill>
                  <a:schemeClr val="tx1"/>
                </a:solidFill>
                <a:latin typeface="Quire Sans" panose="020B0502040400020003" pitchFamily="34" charset="0"/>
                <a:cs typeface="Quire Sans" panose="020B0502040400020003" pitchFamily="34" charset="0"/>
              </a:rPr>
              <a:t> dalam negeri dan internasional.</a:t>
            </a:r>
          </a:p>
        </p:txBody>
      </p:sp>
    </p:spTree>
    <p:extLst>
      <p:ext uri="{BB962C8B-B14F-4D97-AF65-F5344CB8AC3E}">
        <p14:creationId xmlns:p14="http://schemas.microsoft.com/office/powerpoint/2010/main" val="3797342031"/>
      </p:ext>
    </p:extLst>
  </p:cSld>
  <p:clrMapOvr>
    <a:masterClrMapping/>
  </p:clrMapOvr>
</p:sld>
</file>

<file path=ppt/theme/theme1.xml><?xml version="1.0" encoding="utf-8"?>
<a:theme xmlns:a="http://schemas.openxmlformats.org/drawingml/2006/main" name="Office Theme">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538</TotalTime>
  <Words>2400</Words>
  <Application>Microsoft Office PowerPoint</Application>
  <PresentationFormat>On-screen Show (16:9)</PresentationFormat>
  <Paragraphs>224</Paragraphs>
  <Slides>23</Slides>
  <Notes>3</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23</vt:i4>
      </vt:variant>
    </vt:vector>
  </HeadingPairs>
  <TitlesOfParts>
    <vt:vector size="39" baseType="lpstr">
      <vt:lpstr>Arial</vt:lpstr>
      <vt:lpstr>Batang</vt:lpstr>
      <vt:lpstr>Bodoni MT Condensed</vt:lpstr>
      <vt:lpstr>Calibri</vt:lpstr>
      <vt:lpstr>Cambria</vt:lpstr>
      <vt:lpstr>Candara Light</vt:lpstr>
      <vt:lpstr>Courier New</vt:lpstr>
      <vt:lpstr>DM Sans</vt:lpstr>
      <vt:lpstr>Eras Bold ITC</vt:lpstr>
      <vt:lpstr>Eras Demi ITC</vt:lpstr>
      <vt:lpstr>Hiragino Kaku Gothic StdN W8</vt:lpstr>
      <vt:lpstr>Oriya MN</vt:lpstr>
      <vt:lpstr>Quire Sans</vt:lpstr>
      <vt:lpstr>Quire Sans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Marsella Putri</dc:creator>
  <cp:lastModifiedBy>ERLNB43</cp:lastModifiedBy>
  <cp:revision>35</cp:revision>
  <dcterms:created xsi:type="dcterms:W3CDTF">2006-08-16T00:00:00Z</dcterms:created>
  <dcterms:modified xsi:type="dcterms:W3CDTF">2023-06-12T11:56:42Z</dcterms:modified>
</cp:coreProperties>
</file>